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3.xml" ContentType="application/vnd.openxmlformats-officedocument.theme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4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5.xml" ContentType="application/vnd.openxmlformats-officedocument.theme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6.xml" ContentType="application/vnd.openxmlformats-officedocument.theme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theme/theme7.xml" ContentType="application/vnd.openxmlformats-officedocument.theme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theme/theme8.xml" ContentType="application/vnd.openxmlformats-officedocument.theme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theme/theme9.xml" ContentType="application/vnd.openxmlformats-officedocument.theme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theme/theme10.xml" ContentType="application/vnd.openxmlformats-officedocument.theme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1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theme/theme12.xml" ContentType="application/vnd.openxmlformats-officedocument.theme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theme/theme13.xml" ContentType="application/vnd.openxmlformats-officedocument.theme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theme/theme14.xml" ContentType="application/vnd.openxmlformats-officedocument.theme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15.xml" ContentType="application/vnd.openxmlformats-officedocument.theme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theme/theme16.xml" ContentType="application/vnd.openxmlformats-officedocument.theme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theme/theme17.xml" ContentType="application/vnd.openxmlformats-officedocument.theme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theme/theme18.xml" ContentType="application/vnd.openxmlformats-officedocument.theme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theme/theme19.xml" ContentType="application/vnd.openxmlformats-officedocument.theme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theme/theme20.xml" ContentType="application/vnd.openxmlformats-officedocument.theme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theme/theme21.xml" ContentType="application/vnd.openxmlformats-officedocument.theme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theme/theme22.xml" ContentType="application/vnd.openxmlformats-officedocument.theme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theme/theme23.xml" ContentType="application/vnd.openxmlformats-officedocument.theme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theme/theme24.xml" ContentType="application/vnd.openxmlformats-officedocument.theme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theme/theme25.xml" ContentType="application/vnd.openxmlformats-officedocument.theme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theme/theme26.xml" ContentType="application/vnd.openxmlformats-officedocument.theme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theme/theme27.xml" ContentType="application/vnd.openxmlformats-officedocument.theme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theme/theme28.xml" ContentType="application/vnd.openxmlformats-officedocument.theme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theme/theme29.xml" ContentType="application/vnd.openxmlformats-officedocument.theme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theme/theme30.xml" ContentType="application/vnd.openxmlformats-officedocument.theme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theme/theme31.xml" ContentType="application/vnd.openxmlformats-officedocument.theme+xml"/>
  <Override PartName="/ppt/slideLayouts/slideLayout439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theme/theme32.xml" ContentType="application/vnd.openxmlformats-officedocument.theme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theme/theme33.xml" ContentType="application/vnd.openxmlformats-officedocument.theme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0.xml" ContentType="application/vnd.openxmlformats-officedocument.presentationml.slideLayout+xml"/>
  <Override PartName="/ppt/theme/theme34.xml" ContentType="application/vnd.openxmlformats-officedocument.theme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theme/theme35.xml" ContentType="application/vnd.openxmlformats-officedocument.theme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theme/theme36.xml" ContentType="application/vnd.openxmlformats-officedocument.theme+xml"/>
  <Override PartName="/ppt/slideLayouts/slideLayout502.xml" ContentType="application/vnd.openxmlformats-officedocument.presentationml.slideLayout+xml"/>
  <Override PartName="/ppt/slideLayouts/slideLayout503.xml" ContentType="application/vnd.openxmlformats-officedocument.presentationml.slideLayout+xml"/>
  <Override PartName="/ppt/slideLayouts/slideLayout504.xml" ContentType="application/vnd.openxmlformats-officedocument.presentationml.slideLayout+xml"/>
  <Override PartName="/ppt/slideLayouts/slideLayout505.xml" ContentType="application/vnd.openxmlformats-officedocument.presentationml.slideLayout+xml"/>
  <Override PartName="/ppt/slideLayouts/slideLayout506.xml" ContentType="application/vnd.openxmlformats-officedocument.presentationml.slideLayout+xml"/>
  <Override PartName="/ppt/slideLayouts/slideLayout507.xml" ContentType="application/vnd.openxmlformats-officedocument.presentationml.slideLayout+xml"/>
  <Override PartName="/ppt/slideLayouts/slideLayout508.xml" ContentType="application/vnd.openxmlformats-officedocument.presentationml.slideLayout+xml"/>
  <Override PartName="/ppt/slideLayouts/slideLayout509.xml" ContentType="application/vnd.openxmlformats-officedocument.presentationml.slideLayout+xml"/>
  <Override PartName="/ppt/slideLayouts/slideLayout510.xml" ContentType="application/vnd.openxmlformats-officedocument.presentationml.slideLayout+xml"/>
  <Override PartName="/ppt/slideLayouts/slideLayout511.xml" ContentType="application/vnd.openxmlformats-officedocument.presentationml.slideLayout+xml"/>
  <Override PartName="/ppt/slideLayouts/slideLayout512.xml" ContentType="application/vnd.openxmlformats-officedocument.presentationml.slideLayout+xml"/>
  <Override PartName="/ppt/slideLayouts/slideLayout513.xml" ContentType="application/vnd.openxmlformats-officedocument.presentationml.slideLayout+xml"/>
  <Override PartName="/ppt/slideLayouts/slideLayout514.xml" ContentType="application/vnd.openxmlformats-officedocument.presentationml.slideLayout+xml"/>
  <Override PartName="/ppt/slideLayouts/slideLayout515.xml" ContentType="application/vnd.openxmlformats-officedocument.presentationml.slideLayout+xml"/>
  <Override PartName="/ppt/theme/theme37.xml" ContentType="application/vnd.openxmlformats-officedocument.theme+xml"/>
  <Override PartName="/ppt/slideLayouts/slideLayout516.xml" ContentType="application/vnd.openxmlformats-officedocument.presentationml.slideLayout+xml"/>
  <Override PartName="/ppt/slideLayouts/slideLayout517.xml" ContentType="application/vnd.openxmlformats-officedocument.presentationml.slideLayout+xml"/>
  <Override PartName="/ppt/slideLayouts/slideLayout518.xml" ContentType="application/vnd.openxmlformats-officedocument.presentationml.slideLayout+xml"/>
  <Override PartName="/ppt/slideLayouts/slideLayout519.xml" ContentType="application/vnd.openxmlformats-officedocument.presentationml.slideLayout+xml"/>
  <Override PartName="/ppt/slideLayouts/slideLayout520.xml" ContentType="application/vnd.openxmlformats-officedocument.presentationml.slideLayout+xml"/>
  <Override PartName="/ppt/slideLayouts/slideLayout521.xml" ContentType="application/vnd.openxmlformats-officedocument.presentationml.slideLayout+xml"/>
  <Override PartName="/ppt/slideLayouts/slideLayout522.xml" ContentType="application/vnd.openxmlformats-officedocument.presentationml.slideLayout+xml"/>
  <Override PartName="/ppt/slideLayouts/slideLayout523.xml" ContentType="application/vnd.openxmlformats-officedocument.presentationml.slideLayout+xml"/>
  <Override PartName="/ppt/slideLayouts/slideLayout524.xml" ContentType="application/vnd.openxmlformats-officedocument.presentationml.slideLayout+xml"/>
  <Override PartName="/ppt/slideLayouts/slideLayout525.xml" ContentType="application/vnd.openxmlformats-officedocument.presentationml.slideLayout+xml"/>
  <Override PartName="/ppt/slideLayouts/slideLayout526.xml" ContentType="application/vnd.openxmlformats-officedocument.presentationml.slideLayout+xml"/>
  <Override PartName="/ppt/slideLayouts/slideLayout527.xml" ContentType="application/vnd.openxmlformats-officedocument.presentationml.slideLayout+xml"/>
  <Override PartName="/ppt/slideLayouts/slideLayout528.xml" ContentType="application/vnd.openxmlformats-officedocument.presentationml.slideLayout+xml"/>
  <Override PartName="/ppt/slideLayouts/slideLayout529.xml" ContentType="application/vnd.openxmlformats-officedocument.presentationml.slideLayout+xml"/>
  <Override PartName="/ppt/slideLayouts/slideLayout530.xml" ContentType="application/vnd.openxmlformats-officedocument.presentationml.slideLayout+xml"/>
  <Override PartName="/ppt/theme/theme38.xml" ContentType="application/vnd.openxmlformats-officedocument.theme+xml"/>
  <Override PartName="/ppt/slideLayouts/slideLayout531.xml" ContentType="application/vnd.openxmlformats-officedocument.presentationml.slideLayout+xml"/>
  <Override PartName="/ppt/slideLayouts/slideLayout532.xml" ContentType="application/vnd.openxmlformats-officedocument.presentationml.slideLayout+xml"/>
  <Override PartName="/ppt/slideLayouts/slideLayout533.xml" ContentType="application/vnd.openxmlformats-officedocument.presentationml.slideLayout+xml"/>
  <Override PartName="/ppt/slideLayouts/slideLayout534.xml" ContentType="application/vnd.openxmlformats-officedocument.presentationml.slideLayout+xml"/>
  <Override PartName="/ppt/slideLayouts/slideLayout535.xml" ContentType="application/vnd.openxmlformats-officedocument.presentationml.slideLayout+xml"/>
  <Override PartName="/ppt/slideLayouts/slideLayout536.xml" ContentType="application/vnd.openxmlformats-officedocument.presentationml.slideLayout+xml"/>
  <Override PartName="/ppt/slideLayouts/slideLayout537.xml" ContentType="application/vnd.openxmlformats-officedocument.presentationml.slideLayout+xml"/>
  <Override PartName="/ppt/slideLayouts/slideLayout538.xml" ContentType="application/vnd.openxmlformats-officedocument.presentationml.slideLayout+xml"/>
  <Override PartName="/ppt/slideLayouts/slideLayout539.xml" ContentType="application/vnd.openxmlformats-officedocument.presentationml.slideLayout+xml"/>
  <Override PartName="/ppt/slideLayouts/slideLayout540.xml" ContentType="application/vnd.openxmlformats-officedocument.presentationml.slideLayout+xml"/>
  <Override PartName="/ppt/slideLayouts/slideLayout541.xml" ContentType="application/vnd.openxmlformats-officedocument.presentationml.slideLayout+xml"/>
  <Override PartName="/ppt/slideLayouts/slideLayout542.xml" ContentType="application/vnd.openxmlformats-officedocument.presentationml.slideLayout+xml"/>
  <Override PartName="/ppt/slideLayouts/slideLayout543.xml" ContentType="application/vnd.openxmlformats-officedocument.presentationml.slideLayout+xml"/>
  <Override PartName="/ppt/slideLayouts/slideLayout544.xml" ContentType="application/vnd.openxmlformats-officedocument.presentationml.slideLayout+xml"/>
  <Override PartName="/ppt/slideLayouts/slideLayout545.xml" ContentType="application/vnd.openxmlformats-officedocument.presentationml.slideLayout+xml"/>
  <Override PartName="/ppt/theme/theme39.xml" ContentType="application/vnd.openxmlformats-officedocument.theme+xml"/>
  <Override PartName="/ppt/slideLayouts/slideLayout546.xml" ContentType="application/vnd.openxmlformats-officedocument.presentationml.slideLayout+xml"/>
  <Override PartName="/ppt/slideLayouts/slideLayout547.xml" ContentType="application/vnd.openxmlformats-officedocument.presentationml.slideLayout+xml"/>
  <Override PartName="/ppt/slideLayouts/slideLayout548.xml" ContentType="application/vnd.openxmlformats-officedocument.presentationml.slideLayout+xml"/>
  <Override PartName="/ppt/slideLayouts/slideLayout549.xml" ContentType="application/vnd.openxmlformats-officedocument.presentationml.slideLayout+xml"/>
  <Override PartName="/ppt/slideLayouts/slideLayout550.xml" ContentType="application/vnd.openxmlformats-officedocument.presentationml.slideLayout+xml"/>
  <Override PartName="/ppt/slideLayouts/slideLayout551.xml" ContentType="application/vnd.openxmlformats-officedocument.presentationml.slideLayout+xml"/>
  <Override PartName="/ppt/slideLayouts/slideLayout552.xml" ContentType="application/vnd.openxmlformats-officedocument.presentationml.slideLayout+xml"/>
  <Override PartName="/ppt/slideLayouts/slideLayout553.xml" ContentType="application/vnd.openxmlformats-officedocument.presentationml.slideLayout+xml"/>
  <Override PartName="/ppt/slideLayouts/slideLayout554.xml" ContentType="application/vnd.openxmlformats-officedocument.presentationml.slideLayout+xml"/>
  <Override PartName="/ppt/slideLayouts/slideLayout555.xml" ContentType="application/vnd.openxmlformats-officedocument.presentationml.slideLayout+xml"/>
  <Override PartName="/ppt/slideLayouts/slideLayout556.xml" ContentType="application/vnd.openxmlformats-officedocument.presentationml.slideLayout+xml"/>
  <Override PartName="/ppt/slideLayouts/slideLayout557.xml" ContentType="application/vnd.openxmlformats-officedocument.presentationml.slideLayout+xml"/>
  <Override PartName="/ppt/slideLayouts/slideLayout558.xml" ContentType="application/vnd.openxmlformats-officedocument.presentationml.slideLayout+xml"/>
  <Override PartName="/ppt/slideLayouts/slideLayout559.xml" ContentType="application/vnd.openxmlformats-officedocument.presentationml.slideLayout+xml"/>
  <Override PartName="/ppt/theme/theme40.xml" ContentType="application/vnd.openxmlformats-officedocument.theme+xml"/>
  <Override PartName="/ppt/slideLayouts/slideLayout560.xml" ContentType="application/vnd.openxmlformats-officedocument.presentationml.slideLayout+xml"/>
  <Override PartName="/ppt/slideLayouts/slideLayout561.xml" ContentType="application/vnd.openxmlformats-officedocument.presentationml.slideLayout+xml"/>
  <Override PartName="/ppt/slideLayouts/slideLayout562.xml" ContentType="application/vnd.openxmlformats-officedocument.presentationml.slideLayout+xml"/>
  <Override PartName="/ppt/slideLayouts/slideLayout563.xml" ContentType="application/vnd.openxmlformats-officedocument.presentationml.slideLayout+xml"/>
  <Override PartName="/ppt/slideLayouts/slideLayout564.xml" ContentType="application/vnd.openxmlformats-officedocument.presentationml.slideLayout+xml"/>
  <Override PartName="/ppt/slideLayouts/slideLayout565.xml" ContentType="application/vnd.openxmlformats-officedocument.presentationml.slideLayout+xml"/>
  <Override PartName="/ppt/slideLayouts/slideLayout566.xml" ContentType="application/vnd.openxmlformats-officedocument.presentationml.slideLayout+xml"/>
  <Override PartName="/ppt/slideLayouts/slideLayout567.xml" ContentType="application/vnd.openxmlformats-officedocument.presentationml.slideLayout+xml"/>
  <Override PartName="/ppt/slideLayouts/slideLayout568.xml" ContentType="application/vnd.openxmlformats-officedocument.presentationml.slideLayout+xml"/>
  <Override PartName="/ppt/slideLayouts/slideLayout569.xml" ContentType="application/vnd.openxmlformats-officedocument.presentationml.slideLayout+xml"/>
  <Override PartName="/ppt/slideLayouts/slideLayout570.xml" ContentType="application/vnd.openxmlformats-officedocument.presentationml.slideLayout+xml"/>
  <Override PartName="/ppt/slideLayouts/slideLayout571.xml" ContentType="application/vnd.openxmlformats-officedocument.presentationml.slideLayout+xml"/>
  <Override PartName="/ppt/slideLayouts/slideLayout572.xml" ContentType="application/vnd.openxmlformats-officedocument.presentationml.slideLayout+xml"/>
  <Override PartName="/ppt/slideLayouts/slideLayout573.xml" ContentType="application/vnd.openxmlformats-officedocument.presentationml.slideLayout+xml"/>
  <Override PartName="/ppt/slideLayouts/slideLayout574.xml" ContentType="application/vnd.openxmlformats-officedocument.presentationml.slideLayout+xml"/>
  <Override PartName="/ppt/theme/theme41.xml" ContentType="application/vnd.openxmlformats-officedocument.theme+xml"/>
  <Override PartName="/ppt/slideLayouts/slideLayout575.xml" ContentType="application/vnd.openxmlformats-officedocument.presentationml.slideLayout+xml"/>
  <Override PartName="/ppt/slideLayouts/slideLayout576.xml" ContentType="application/vnd.openxmlformats-officedocument.presentationml.slideLayout+xml"/>
  <Override PartName="/ppt/slideLayouts/slideLayout577.xml" ContentType="application/vnd.openxmlformats-officedocument.presentationml.slideLayout+xml"/>
  <Override PartName="/ppt/slideLayouts/slideLayout578.xml" ContentType="application/vnd.openxmlformats-officedocument.presentationml.slideLayout+xml"/>
  <Override PartName="/ppt/slideLayouts/slideLayout579.xml" ContentType="application/vnd.openxmlformats-officedocument.presentationml.slideLayout+xml"/>
  <Override PartName="/ppt/slideLayouts/slideLayout580.xml" ContentType="application/vnd.openxmlformats-officedocument.presentationml.slideLayout+xml"/>
  <Override PartName="/ppt/slideLayouts/slideLayout581.xml" ContentType="application/vnd.openxmlformats-officedocument.presentationml.slideLayout+xml"/>
  <Override PartName="/ppt/slideLayouts/slideLayout582.xml" ContentType="application/vnd.openxmlformats-officedocument.presentationml.slideLayout+xml"/>
  <Override PartName="/ppt/slideLayouts/slideLayout583.xml" ContentType="application/vnd.openxmlformats-officedocument.presentationml.slideLayout+xml"/>
  <Override PartName="/ppt/slideLayouts/slideLayout584.xml" ContentType="application/vnd.openxmlformats-officedocument.presentationml.slideLayout+xml"/>
  <Override PartName="/ppt/slideLayouts/slideLayout585.xml" ContentType="application/vnd.openxmlformats-officedocument.presentationml.slideLayout+xml"/>
  <Override PartName="/ppt/slideLayouts/slideLayout586.xml" ContentType="application/vnd.openxmlformats-officedocument.presentationml.slideLayout+xml"/>
  <Override PartName="/ppt/slideLayouts/slideLayout587.xml" ContentType="application/vnd.openxmlformats-officedocument.presentationml.slideLayout+xml"/>
  <Override PartName="/ppt/slideLayouts/slideLayout588.xml" ContentType="application/vnd.openxmlformats-officedocument.presentationml.slideLayout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4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5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notesSlides/notesSlide6.xml" ContentType="application/vnd.openxmlformats-officedocument.presentationml.notesSlide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notesSlides/notesSlide7.xml" ContentType="application/vnd.openxmlformats-officedocument.presentationml.notesSlide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notesSlides/notesSlide8.xml" ContentType="application/vnd.openxmlformats-officedocument.presentationml.notesSlide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notesSlides/notesSlide9.xml" ContentType="application/vnd.openxmlformats-officedocument.presentationml.notesSlide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notesSlides/notesSlide10.xml" ContentType="application/vnd.openxmlformats-officedocument.presentationml.notesSlide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notesSlides/notesSlide11.xml" ContentType="application/vnd.openxmlformats-officedocument.presentationml.notesSlide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notesSlides/notesSlide12.xml" ContentType="application/vnd.openxmlformats-officedocument.presentationml.notesSlide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notesSlides/notesSlide13.xml" ContentType="application/vnd.openxmlformats-officedocument.presentationml.notesSlide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notesSlides/notesSlide14.xml" ContentType="application/vnd.openxmlformats-officedocument.presentationml.notesSlide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notesSlides/notesSlide15.xml" ContentType="application/vnd.openxmlformats-officedocument.presentationml.notesSlide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notesSlides/notesSlide16.xml" ContentType="application/vnd.openxmlformats-officedocument.presentationml.notesSlide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notesSlides/notesSlide17.xml" ContentType="application/vnd.openxmlformats-officedocument.presentationml.notesSlide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notesSlides/notesSlide18.xml" ContentType="application/vnd.openxmlformats-officedocument.presentationml.notesSlide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notesSlides/notesSlide19.xml" ContentType="application/vnd.openxmlformats-officedocument.presentationml.notesSlide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notesSlides/notesSlide20.xml" ContentType="application/vnd.openxmlformats-officedocument.presentationml.notesSlide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3" r:id="rId2"/>
    <p:sldMasterId id="2147483678" r:id="rId3"/>
    <p:sldMasterId id="2147483693" r:id="rId4"/>
    <p:sldMasterId id="2147483708" r:id="rId5"/>
    <p:sldMasterId id="2147483723" r:id="rId6"/>
    <p:sldMasterId id="2147483738" r:id="rId7"/>
    <p:sldMasterId id="2147483753" r:id="rId8"/>
    <p:sldMasterId id="2147483769" r:id="rId9"/>
    <p:sldMasterId id="2147483784" r:id="rId10"/>
    <p:sldMasterId id="2147483799" r:id="rId11"/>
    <p:sldMasterId id="2147483814" r:id="rId12"/>
    <p:sldMasterId id="2147483829" r:id="rId13"/>
    <p:sldMasterId id="2147483844" r:id="rId14"/>
    <p:sldMasterId id="2147483859" r:id="rId15"/>
    <p:sldMasterId id="2147483874" r:id="rId16"/>
    <p:sldMasterId id="2147483889" r:id="rId17"/>
    <p:sldMasterId id="2147483904" r:id="rId18"/>
    <p:sldMasterId id="2147483919" r:id="rId19"/>
    <p:sldMasterId id="2147483934" r:id="rId20"/>
    <p:sldMasterId id="2147483949" r:id="rId21"/>
    <p:sldMasterId id="2147483965" r:id="rId22"/>
    <p:sldMasterId id="2147483995" r:id="rId23"/>
    <p:sldMasterId id="2147484025" r:id="rId24"/>
    <p:sldMasterId id="2147484041" r:id="rId25"/>
    <p:sldMasterId id="2147484056" r:id="rId26"/>
    <p:sldMasterId id="2147484071" r:id="rId27"/>
    <p:sldMasterId id="2147484086" r:id="rId28"/>
    <p:sldMasterId id="2147484101" r:id="rId29"/>
    <p:sldMasterId id="2147484116" r:id="rId30"/>
    <p:sldMasterId id="2147484131" r:id="rId31"/>
    <p:sldMasterId id="2147484147" r:id="rId32"/>
    <p:sldMasterId id="2147484162" r:id="rId33"/>
    <p:sldMasterId id="2147484177" r:id="rId34"/>
    <p:sldMasterId id="2147484192" r:id="rId35"/>
    <p:sldMasterId id="2147484229" r:id="rId36"/>
    <p:sldMasterId id="2147484245" r:id="rId37"/>
    <p:sldMasterId id="2147484260" r:id="rId38"/>
    <p:sldMasterId id="2147484276" r:id="rId39"/>
    <p:sldMasterId id="2147484292" r:id="rId40"/>
    <p:sldMasterId id="2147484307" r:id="rId41"/>
    <p:sldMasterId id="2147484323" r:id="rId42"/>
  </p:sldMasterIdLst>
  <p:notesMasterIdLst>
    <p:notesMasterId r:id="rId140"/>
  </p:notesMasterIdLst>
  <p:handoutMasterIdLst>
    <p:handoutMasterId r:id="rId141"/>
  </p:handoutMasterIdLst>
  <p:sldIdLst>
    <p:sldId id="449" r:id="rId43"/>
    <p:sldId id="450" r:id="rId44"/>
    <p:sldId id="453" r:id="rId45"/>
    <p:sldId id="451" r:id="rId46"/>
    <p:sldId id="448" r:id="rId47"/>
    <p:sldId id="280" r:id="rId48"/>
    <p:sldId id="263" r:id="rId49"/>
    <p:sldId id="256" r:id="rId50"/>
    <p:sldId id="321" r:id="rId51"/>
    <p:sldId id="284" r:id="rId52"/>
    <p:sldId id="286" r:id="rId53"/>
    <p:sldId id="285" r:id="rId54"/>
    <p:sldId id="278" r:id="rId55"/>
    <p:sldId id="289" r:id="rId56"/>
    <p:sldId id="290" r:id="rId57"/>
    <p:sldId id="291" r:id="rId58"/>
    <p:sldId id="292" r:id="rId59"/>
    <p:sldId id="277" r:id="rId60"/>
    <p:sldId id="288" r:id="rId61"/>
    <p:sldId id="281" r:id="rId62"/>
    <p:sldId id="294" r:id="rId63"/>
    <p:sldId id="459" r:id="rId64"/>
    <p:sldId id="470" r:id="rId65"/>
    <p:sldId id="329" r:id="rId66"/>
    <p:sldId id="330" r:id="rId67"/>
    <p:sldId id="331" r:id="rId68"/>
    <p:sldId id="332" r:id="rId69"/>
    <p:sldId id="333" r:id="rId70"/>
    <p:sldId id="334" r:id="rId71"/>
    <p:sldId id="335" r:id="rId72"/>
    <p:sldId id="462" r:id="rId73"/>
    <p:sldId id="322" r:id="rId74"/>
    <p:sldId id="323" r:id="rId75"/>
    <p:sldId id="279" r:id="rId76"/>
    <p:sldId id="302" r:id="rId77"/>
    <p:sldId id="282" r:id="rId78"/>
    <p:sldId id="303" r:id="rId79"/>
    <p:sldId id="396" r:id="rId80"/>
    <p:sldId id="397" r:id="rId81"/>
    <p:sldId id="324" r:id="rId82"/>
    <p:sldId id="325" r:id="rId83"/>
    <p:sldId id="326" r:id="rId84"/>
    <p:sldId id="337" r:id="rId85"/>
    <p:sldId id="307" r:id="rId86"/>
    <p:sldId id="339" r:id="rId87"/>
    <p:sldId id="340" r:id="rId88"/>
    <p:sldId id="341" r:id="rId89"/>
    <p:sldId id="342" r:id="rId90"/>
    <p:sldId id="343" r:id="rId91"/>
    <p:sldId id="344" r:id="rId92"/>
    <p:sldId id="345" r:id="rId93"/>
    <p:sldId id="346" r:id="rId94"/>
    <p:sldId id="347" r:id="rId95"/>
    <p:sldId id="348" r:id="rId96"/>
    <p:sldId id="349" r:id="rId97"/>
    <p:sldId id="455" r:id="rId98"/>
    <p:sldId id="410" r:id="rId99"/>
    <p:sldId id="411" r:id="rId100"/>
    <p:sldId id="412" r:id="rId101"/>
    <p:sldId id="413" r:id="rId102"/>
    <p:sldId id="414" r:id="rId103"/>
    <p:sldId id="415" r:id="rId104"/>
    <p:sldId id="416" r:id="rId105"/>
    <p:sldId id="417" r:id="rId106"/>
    <p:sldId id="418" r:id="rId107"/>
    <p:sldId id="419" r:id="rId108"/>
    <p:sldId id="420" r:id="rId109"/>
    <p:sldId id="421" r:id="rId110"/>
    <p:sldId id="422" r:id="rId111"/>
    <p:sldId id="423" r:id="rId112"/>
    <p:sldId id="424" r:id="rId113"/>
    <p:sldId id="457" r:id="rId114"/>
    <p:sldId id="425" r:id="rId115"/>
    <p:sldId id="426" r:id="rId116"/>
    <p:sldId id="427" r:id="rId117"/>
    <p:sldId id="428" r:id="rId118"/>
    <p:sldId id="429" r:id="rId119"/>
    <p:sldId id="430" r:id="rId120"/>
    <p:sldId id="431" r:id="rId121"/>
    <p:sldId id="467" r:id="rId122"/>
    <p:sldId id="432" r:id="rId123"/>
    <p:sldId id="433" r:id="rId124"/>
    <p:sldId id="434" r:id="rId125"/>
    <p:sldId id="435" r:id="rId126"/>
    <p:sldId id="436" r:id="rId127"/>
    <p:sldId id="437" r:id="rId128"/>
    <p:sldId id="438" r:id="rId129"/>
    <p:sldId id="439" r:id="rId130"/>
    <p:sldId id="440" r:id="rId131"/>
    <p:sldId id="441" r:id="rId132"/>
    <p:sldId id="469" r:id="rId133"/>
    <p:sldId id="442" r:id="rId134"/>
    <p:sldId id="443" r:id="rId135"/>
    <p:sldId id="444" r:id="rId136"/>
    <p:sldId id="445" r:id="rId137"/>
    <p:sldId id="446" r:id="rId138"/>
    <p:sldId id="447" r:id="rId139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cPro" id="{0D57B4EC-8B36-4659-AB87-C073EAF94571}">
          <p14:sldIdLst>
            <p14:sldId id="449"/>
            <p14:sldId id="450"/>
            <p14:sldId id="453"/>
            <p14:sldId id="451"/>
          </p14:sldIdLst>
        </p14:section>
        <p14:section name="Women's Health" id="{DD559651-451D-4D60-A512-0D367C20B989}">
          <p14:sldIdLst>
            <p14:sldId id="448"/>
            <p14:sldId id="280"/>
            <p14:sldId id="263"/>
            <p14:sldId id="256"/>
            <p14:sldId id="321"/>
            <p14:sldId id="284"/>
            <p14:sldId id="286"/>
            <p14:sldId id="285"/>
            <p14:sldId id="278"/>
            <p14:sldId id="289"/>
            <p14:sldId id="290"/>
            <p14:sldId id="291"/>
            <p14:sldId id="292"/>
            <p14:sldId id="277"/>
            <p14:sldId id="288"/>
            <p14:sldId id="281"/>
            <p14:sldId id="294"/>
          </p14:sldIdLst>
        </p14:section>
        <p14:section name="Mental Health" id="{82801A65-D52D-40D8-8E10-157EF533B127}">
          <p14:sldIdLst>
            <p14:sldId id="459"/>
            <p14:sldId id="470"/>
            <p14:sldId id="329"/>
            <p14:sldId id="330"/>
            <p14:sldId id="331"/>
            <p14:sldId id="332"/>
            <p14:sldId id="333"/>
            <p14:sldId id="334"/>
            <p14:sldId id="335"/>
          </p14:sldIdLst>
        </p14:section>
        <p14:section name="Metabolic Health" id="{CEC7B219-031B-4749-99F1-694C27D9DD3B}">
          <p14:sldIdLst>
            <p14:sldId id="462"/>
            <p14:sldId id="322"/>
            <p14:sldId id="323"/>
            <p14:sldId id="279"/>
            <p14:sldId id="302"/>
            <p14:sldId id="282"/>
            <p14:sldId id="303"/>
            <p14:sldId id="396"/>
            <p14:sldId id="397"/>
            <p14:sldId id="324"/>
            <p14:sldId id="325"/>
            <p14:sldId id="326"/>
            <p14:sldId id="337"/>
            <p14:sldId id="307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</p14:sldIdLst>
        </p14:section>
        <p14:section name="Gastrointestinal Health" id="{F45EBDDD-EC3A-4257-93E0-EDB1B93F44FD}">
          <p14:sldIdLst>
            <p14:sldId id="455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</p14:sldIdLst>
        </p14:section>
        <p14:section name="Immunological Health" id="{9461E047-611A-4A88-998A-DAD2589CB80F}">
          <p14:sldIdLst>
            <p14:sldId id="424"/>
            <p14:sldId id="457"/>
            <p14:sldId id="425"/>
            <p14:sldId id="426"/>
            <p14:sldId id="427"/>
            <p14:sldId id="428"/>
            <p14:sldId id="429"/>
            <p14:sldId id="430"/>
            <p14:sldId id="431"/>
          </p14:sldIdLst>
        </p14:section>
        <p14:section name="Infant Health" id="{AD31C4E1-6BB7-4242-8D86-A155B0C6E790}">
          <p14:sldIdLst>
            <p14:sldId id="467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</p14:sldIdLst>
        </p14:section>
        <p14:section name="Dental &amp; Oral Health" id="{E13F8F8B-6413-4073-AC34-2588AA75E45B}">
          <p14:sldIdLst>
            <p14:sldId id="469"/>
            <p14:sldId id="442"/>
            <p14:sldId id="443"/>
            <p14:sldId id="444"/>
            <p14:sldId id="445"/>
            <p14:sldId id="446"/>
            <p14:sldId id="44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4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51" name="yubaoquan" initials="y" lastIdx="0" clrIdx="150"/>
  <p:cmAuthor id="1" name="竹园 杨" initials="竹杨" lastIdx="0" clrIdx="0"/>
  <p:cmAuthor id="152" name="未知用户2" initials="未" lastIdx="0" clrIdx="151"/>
  <p:cmAuthor id="2" name="Jenny Zegler" initials="JZ" lastIdx="0" clrIdx="1"/>
  <p:cmAuthor id="153" name="张建慧" initials="张" lastIdx="0" clrIdx="152"/>
  <p:cmAuthor id="3" name="mmzhu" initials="m" lastIdx="0" clrIdx="2"/>
  <p:cmAuthor id="154" name="微软用户" initials="微" lastIdx="0" clrIdx="153"/>
  <p:cmAuthor id="4" name="Daniel Downer" initials="DD" lastIdx="0" clrIdx="3"/>
  <p:cmAuthor id="155" name="李辉" initials="李" lastIdx="0" clrIdx="154"/>
  <p:cmAuthor id="5" name="1154921399@qq.com" initials="1" lastIdx="0" clrIdx="4"/>
  <p:cmAuthor id="156" name="Peter Pan" initials="P" lastIdx="0" clrIdx="155"/>
  <p:cmAuthor id="6" name="作者" initials="A" lastIdx="0" clrIdx="5"/>
  <p:cmAuthor id="157" name="董耀辉" initials="董" lastIdx="0" clrIdx="156"/>
  <p:cmAuthor id="7" name="11986" initials="1" lastIdx="0" clrIdx="6"/>
  <p:cmAuthor id="158" name="汪铃林" initials="汪" lastIdx="0" clrIdx="157"/>
  <p:cmAuthor id="8" name="未知用户23" initials="未" lastIdx="0" clrIdx="7"/>
  <p:cmAuthor id="159" name="落叶伤悲" initials="落" lastIdx="0" clrIdx="158"/>
  <p:cmAuthor id="9" name="guoxiaojuan" initials="g" lastIdx="0" clrIdx="8"/>
  <p:cmAuthor id="160" name="冯晓丽" initials="冯" lastIdx="0" clrIdx="159"/>
  <p:cmAuthor id="10" name="surface" initials="s" lastIdx="0" clrIdx="9"/>
  <p:cmAuthor id="161" name="惠普" initials="惠" lastIdx="0" clrIdx="160"/>
  <p:cmAuthor id="11" name="Lyy" initials="L" lastIdx="0" clrIdx="10"/>
  <p:cmAuthor id="162" name="清风明月" initials="清" lastIdx="0" clrIdx="161"/>
  <p:cmAuthor id="12" name="bszhumingming" initials="b" lastIdx="0" clrIdx="11"/>
  <p:cmAuthor id="163" name="86132" initials="8" lastIdx="0" clrIdx="162"/>
  <p:cmAuthor id="13" name="未知用户28" initials="未" lastIdx="0" clrIdx="12"/>
  <p:cmAuthor id="164" name="zhumingming" initials="z" lastIdx="0" clrIdx="163"/>
  <p:cmAuthor id="14" name="Microsoft 帐户" initials="M帐" lastIdx="0" clrIdx="13"/>
  <p:cmAuthor id="165" name="mzh" initials="m" lastIdx="0" clrIdx="164"/>
  <p:cmAuthor id="15" name="未知用户26" initials="未" lastIdx="0" clrIdx="14"/>
  <p:cmAuthor id="166" name="WLL" initials="authorId_305480479" lastIdx="0" clrIdx="165"/>
  <p:cmAuthor id="16" name="ChinaUser" initials="C" lastIdx="0" clrIdx="15"/>
  <p:cmAuthor id="167" name="WPS_1679281038" initials="W" lastIdx="0" clrIdx="166"/>
  <p:cmAuthor id="17" name="qwert" initials="q" lastIdx="0" clrIdx="16"/>
  <p:cmAuthor id="168" name="安娜 胡" initials="安胡" lastIdx="0" clrIdx="167"/>
  <p:cmAuthor id="18" name="姜伟光" initials="姜" lastIdx="0" clrIdx="17"/>
  <p:cmAuthor id="169" name="Windows 用户" initials="W用" lastIdx="0" clrIdx="168"/>
  <p:cmAuthor id="19" name="未知用户16" initials="未" lastIdx="0" clrIdx="18"/>
  <p:cmAuthor id="170" name="陌上花开1420630668" initials="陌" lastIdx="0" clrIdx="169"/>
  <p:cmAuthor id="20" name="Dohn" initials="D" lastIdx="0" clrIdx="19"/>
  <p:cmAuthor id="171" name="PINA PI" initials="PP" lastIdx="0" clrIdx="170"/>
  <p:cmAuthor id="21" name="华为" initials="华" lastIdx="0" clrIdx="20"/>
  <p:cmAuthor id="172" name="骆倩怡_Znauj26B" initials="authorId_382814100" lastIdx="0" clrIdx="171"/>
  <p:cmAuthor id="22" name="东休" initials="东" lastIdx="0" clrIdx="21"/>
  <p:cmAuthor id="173" name="Administrator" initials="A" lastIdx="0" clrIdx="172"/>
  <p:cmAuthor id="23" name="岳文甲" initials="岳" lastIdx="0" clrIdx="22"/>
  <p:cmAuthor id="174" name="Woozie00" initials="W" lastIdx="0" clrIdx="173"/>
  <p:cmAuthor id="24" name="cfjxx" initials="c" lastIdx="0" clrIdx="23"/>
  <p:cmAuthor id="175" name="邦 张" initials="邦张" lastIdx="0" clrIdx="174"/>
  <p:cmAuthor id="25" name="91huhang" initials="9" lastIdx="0" clrIdx="24"/>
  <p:cmAuthor id="176" name="1206988966@qq.com" initials="1" lastIdx="0" clrIdx="175"/>
  <p:cmAuthor id="26" name="AutoBVT" initials="A" lastIdx="0" clrIdx="25"/>
  <p:cmAuthor id="177" name="李晓梦" initials="李晓梦" lastIdx="0" clrIdx="176"/>
  <p:cmAuthor id="27" name="djz" initials="d" lastIdx="0" clrIdx="26"/>
  <p:cmAuthor id="178" name="倾听风的声音" initials="倾" lastIdx="0" clrIdx="177"/>
  <p:cmAuthor id="28" name="Athena" initials="A" lastIdx="0" clrIdx="27"/>
  <p:cmAuthor id="179" name="春歌" initials="春" lastIdx="0" clrIdx="178"/>
  <p:cmAuthor id="29" name="tao yan" initials="ty" lastIdx="0" clrIdx="28"/>
  <p:cmAuthor id="180" name="应用技术部-张弛" initials="应用技术部-张弛" lastIdx="0" clrIdx="179"/>
  <p:cmAuthor id="30" name="周明" initials="周" lastIdx="0" clrIdx="29"/>
  <p:cmAuthor id="181" name="ZC" initials="Z" lastIdx="0" clrIdx="180"/>
  <p:cmAuthor id="31" name="YC" initials="Y" lastIdx="0" clrIdx="30"/>
  <p:cmAuthor id="32" name="未知用户1" initials="未" lastIdx="0" clrIdx="31"/>
  <p:cmAuthor id="33" name="meixin hu" initials="m" lastIdx="0" clrIdx="32"/>
  <p:cmAuthor id="34" name="Saunter" initials="S" lastIdx="0" clrIdx="33"/>
  <p:cmAuthor id="35" name="王瑶" initials="王" lastIdx="0" clrIdx="34"/>
  <p:cmAuthor id="36" name="Lenovo" initials="L" lastIdx="0" clrIdx="35"/>
  <p:cmAuthor id="37" name="Redeker, Yolanda" initials="R" lastIdx="0" clrIdx="36"/>
  <p:cmAuthor id="38" name="Tseng, Melanie" initials="T" lastIdx="0" clrIdx="37"/>
  <p:cmAuthor id="39" name="Tao, Sherry Sitong" initials="TSS" lastIdx="0" clrIdx="38"/>
  <p:cmAuthor id="40" name="杨素雯" initials="杨" lastIdx="0" clrIdx="39"/>
  <p:cmAuthor id="41" name="hj" initials="h" lastIdx="0" clrIdx="40"/>
  <p:cmAuthor id="42" name="IKKI" initials="I" lastIdx="0" clrIdx="41"/>
  <p:cmAuthor id="43" name="bob kang" initials="bk" lastIdx="0" clrIdx="42"/>
  <p:cmAuthor id="44" name="未知用户7" initials="未" lastIdx="0" clrIdx="43"/>
  <p:cmAuthor id="45" name="未知用户8" initials="未" lastIdx="0" clrIdx="44"/>
  <p:cmAuthor id="46" name="Mia Vida Villanueva" initials="M" lastIdx="0" clrIdx="45"/>
  <p:cmAuthor id="47" name="林雪" initials="linxue" lastIdx="0" clrIdx="46"/>
  <p:cmAuthor id="48" name="庞尔慧" initials="庞" lastIdx="0" clrIdx="47"/>
  <p:cmAuthor id="49" name="XMY" initials="X" lastIdx="0" clrIdx="48"/>
  <p:cmAuthor id="50" name="xmy" initials="x" lastIdx="0" clrIdx="49"/>
  <p:cmAuthor id="51" name="wum20" initials="w" lastIdx="0" clrIdx="50"/>
  <p:cmAuthor id="52" name="武敏" initials="武" lastIdx="0" clrIdx="51"/>
  <p:cmAuthor id="53" name="ZYSR-XY" initials="Z" lastIdx="0" clrIdx="52"/>
  <p:cmAuthor id="54" name="曾阿婷" initials="曾" lastIdx="0" clrIdx="53"/>
  <p:cmAuthor id="55" name="wumin" initials="w" lastIdx="0" clrIdx="54"/>
  <p:cmAuthor id="56" name="pc" initials="p" lastIdx="0" clrIdx="55"/>
  <p:cmAuthor id="57" name="袁缘" initials="袁" lastIdx="0" clrIdx="56"/>
  <p:cmAuthor id="58" name="song song" initials="s" lastIdx="0" clrIdx="57"/>
  <p:cmAuthor id="59" name="未知用户4" initials="未" lastIdx="0" clrIdx="58"/>
  <p:cmAuthor id="60" name="陈艳" initials="陈" lastIdx="0" clrIdx="59"/>
  <p:cmAuthor id="61" name="李飞" initials="李飞" lastIdx="0" clrIdx="60"/>
  <p:cmAuthor id="62" name="ting yue" initials="t" lastIdx="0" clrIdx="61"/>
  <p:cmAuthor id="63" name=" " initials=" " lastIdx="0" clrIdx="62"/>
  <p:cmAuthor id="64" name="万户网络" initials="万" lastIdx="0" clrIdx="63"/>
  <p:cmAuthor id="65" name="david bin" initials="d" lastIdx="0" clrIdx="64"/>
  <p:cmAuthor id="66" name="MLOONG" initials="M" lastIdx="0" clrIdx="65"/>
  <p:cmAuthor id="67" name="未知用户17" initials="未" lastIdx="0" clrIdx="66"/>
  <p:cmAuthor id="68" name="未知用户5" initials="未" lastIdx="0" clrIdx="67"/>
  <p:cmAuthor id="69" name="未知用户6" initials="未" lastIdx="0" clrIdx="68"/>
  <p:cmAuthor id="70" name="未知用户10" initials="未" lastIdx="0" clrIdx="69"/>
  <p:cmAuthor id="71" name="未知用户15" initials="未" lastIdx="0" clrIdx="70"/>
  <p:cmAuthor id="72" name="未知用户20" initials="未" lastIdx="0" clrIdx="71"/>
  <p:cmAuthor id="73" name="未知用户21" initials="未" lastIdx="0" clrIdx="72"/>
  <p:cmAuthor id="74" name="未知用户13" initials="未" lastIdx="0" clrIdx="73"/>
  <p:cmAuthor id="75" name="Liu Dong" initials="L" lastIdx="0" clrIdx="74"/>
  <p:cmAuthor id="76" name="Zhao Jing" initials="Z" lastIdx="0" clrIdx="75"/>
  <p:cmAuthor id="77" name="Xin Wang (IB)" initials="X" lastIdx="0" clrIdx="76"/>
  <p:cmAuthor id="78" name="YANQING BAO" initials="Y" lastIdx="0" clrIdx="77"/>
  <p:cmAuthor id="79" name="Haiyang Wang" initials="H" lastIdx="0" clrIdx="78"/>
  <p:cmAuthor id="80" name="未知用户27" initials="未" lastIdx="0" clrIdx="79"/>
  <p:cmAuthor id="81" name="张金龙" initials="张" lastIdx="0" clrIdx="80"/>
  <p:cmAuthor id="82" name="祝惠蓉" initials="祝" lastIdx="0" clrIdx="81"/>
  <p:cmAuthor id="83" name="陈俊奕" initials="陈俊奕" lastIdx="0" clrIdx="82"/>
  <p:cmAuthor id="84" name="宋海锐" initials="宋" lastIdx="0" clrIdx="83"/>
  <p:cmAuthor id="85" name="zhoulifang" initials="z" lastIdx="0" clrIdx="84"/>
  <p:cmAuthor id="86" name="xiaver xiaver" initials="xx" lastIdx="0" clrIdx="85"/>
  <p:cmAuthor id="87" name="zhao tianyi" initials="zt" lastIdx="0" clrIdx="86"/>
  <p:cmAuthor id="88" name="刘 阳春" initials="刘" lastIdx="0" clrIdx="87"/>
  <p:cmAuthor id="89" name="lenovo0" initials="l" lastIdx="0" clrIdx="88"/>
  <p:cmAuthor id="90" name="沈静" initials="沈" lastIdx="0" clrIdx="89"/>
  <p:cmAuthor id="91" name="郭欣萍" initials="郭" lastIdx="0" clrIdx="90"/>
  <p:cmAuthor id="92" name="唐思源" initials="唐" lastIdx="0" clrIdx="91"/>
  <p:cmAuthor id="93" name="何 静" initials="何" lastIdx="0" clrIdx="92"/>
  <p:cmAuthor id="94" name="未知用户32" initials="未" lastIdx="0" clrIdx="93"/>
  <p:cmAuthor id="95" name="sxp" initials="s" lastIdx="0" clrIdx="94"/>
  <p:cmAuthor id="96" name="孟萦" initials="孟" lastIdx="0" clrIdx="95"/>
  <p:cmAuthor id="97" name="彬 罗" initials="彬" lastIdx="0" clrIdx="96"/>
  <p:cmAuthor id="98" name="PC" initials="P" lastIdx="0" clrIdx="97"/>
  <p:cmAuthor id="99" name="localadmin" initials="l" lastIdx="0" clrIdx="98"/>
  <p:cmAuthor id="100" name="ts" initials="t" lastIdx="0" clrIdx="99"/>
  <p:cmAuthor id="101" name="1 mac" initials="1" lastIdx="0" clrIdx="100"/>
  <p:cmAuthor id="102" name="徐 宁" initials="徐" lastIdx="0" clrIdx="101"/>
  <p:cmAuthor id="103" name="Jinyi" initials="J" lastIdx="0" clrIdx="102"/>
  <p:cmAuthor id="104" name="江涛 李" initials="江" lastIdx="0" clrIdx="103"/>
  <p:cmAuthor id="105" name="Zhou Xuanjun" initials="Z" lastIdx="0" clrIdx="104"/>
  <p:cmAuthor id="106" name="但佳" initials="但" lastIdx="0" clrIdx="105"/>
  <p:cmAuthor id="107" name="未知用户3" initials="未" lastIdx="0" clrIdx="106"/>
  <p:cmAuthor id="108" name="W Nic" initials="W" lastIdx="0" clrIdx="107"/>
  <p:cmAuthor id="109" name="李佳" initials="李" lastIdx="0" clrIdx="108"/>
  <p:cmAuthor id="110" name="Microsoft" initials="M" lastIdx="0" clrIdx="109"/>
  <p:cmAuthor id="111" name="黄欣悦" initials="黄" lastIdx="0" clrIdx="110"/>
  <p:cmAuthor id="112" name="Zhou, Jane Ye" initials="Z" lastIdx="0" clrIdx="111"/>
  <p:cmAuthor id="113" name="Ma, Jun A." initials="M" lastIdx="0" clrIdx="112"/>
  <p:cmAuthor id="114" name="Doris Tan" initials="D" lastIdx="0" clrIdx="113"/>
  <p:cmAuthor id="115" name="dingyuemei" initials="d" lastIdx="0" clrIdx="114"/>
  <p:cmAuthor id="116" name="冯智强" initials="冯" lastIdx="0" clrIdx="115"/>
  <p:cmAuthor id="117" name="Zhou, Joey (IBD)" initials="Z" lastIdx="0" clrIdx="116"/>
  <p:cmAuthor id="118" name="孙运海" initials="孙" lastIdx="0" clrIdx="117"/>
  <p:cmAuthor id="119" name="浩 陈" initials="浩" lastIdx="0" clrIdx="118"/>
  <p:cmAuthor id="120" name="刘百灵" initials="刘" lastIdx="0" clrIdx="119"/>
  <p:cmAuthor id="121" name="未知用户33" initials="未" lastIdx="0" clrIdx="120"/>
  <p:cmAuthor id="122" name="Microsoft Office 用户" initials="M" lastIdx="0" clrIdx="121"/>
  <p:cmAuthor id="123" name="苗茜" initials="苗" lastIdx="0" clrIdx="122"/>
  <p:cmAuthor id="124" name="Ms" initials="M" lastIdx="0" clrIdx="123"/>
  <p:cmAuthor id="125" name="Franca, Ryan {MDAO~Basel}" initials="F" lastIdx="0" clrIdx="124"/>
  <p:cmAuthor id="126" name="李传波" initials="李" lastIdx="0" clrIdx="125"/>
  <p:cmAuthor id="127" name="45383746@qq.com" initials="4" lastIdx="0" clrIdx="126"/>
  <p:cmAuthor id="128" name="hauk guan" initials="h" lastIdx="0" clrIdx="127"/>
  <p:cmAuthor id="129" name="sierra" initials="s" lastIdx="0" clrIdx="128"/>
  <p:cmAuthor id="130" name="钱文南" initials="z" lastIdx="0" clrIdx="129"/>
  <p:cmAuthor id="131" name="Joy HL Sang" initials="J" lastIdx="0" clrIdx="130"/>
  <p:cmAuthor id="132" name="MC SYSTEM" initials="M" lastIdx="0" clrIdx="131"/>
  <p:cmAuthor id="133" name="spring_ren" initials="s" lastIdx="0" clrIdx="132"/>
  <p:cmAuthor id="134" name="李璐---寿险总公司营销管理部" initials="李" lastIdx="0" clrIdx="133"/>
  <p:cmAuthor id="135" name="xuqing" initials="x" lastIdx="0" clrIdx="134"/>
  <p:cmAuthor id="136" name="王顶" initials="王" lastIdx="0" clrIdx="135"/>
  <p:cmAuthor id="137" name="陈稀睿" initials="陈" lastIdx="0" clrIdx="136"/>
  <p:cmAuthor id="138" name="周峻峰" initials="周" lastIdx="0" clrIdx="137"/>
  <p:cmAuthor id="139" name="吴成" initials="吴" lastIdx="0" clrIdx="138"/>
  <p:cmAuthor id="140" name="王美娜" initials="王" lastIdx="0" clrIdx="139"/>
  <p:cmAuthor id="141" name="WPS_1524381688" initials="W" lastIdx="0" clrIdx="140"/>
  <p:cmAuthor id="142" name="Q Q" initials="Q" lastIdx="0" clrIdx="141"/>
  <p:cmAuthor id="143" name="应用技术-刘丽泰" initials="应用技术-刘丽泰" lastIdx="0" clrIdx="142"/>
  <p:cmAuthor id="144" name="尹波" initials="尹" lastIdx="0" clrIdx="143"/>
  <p:cmAuthor id="145" name="Elfie" initials="E" lastIdx="0" clrIdx="144"/>
  <p:cmAuthor id="146" name="杨奇" initials="杨" lastIdx="0" clrIdx="145"/>
  <p:cmAuthor id="147" name="陈晨" initials="陈" lastIdx="0" clrIdx="146"/>
  <p:cmAuthor id="148" name="qian'xiang" initials="q" lastIdx="0" clrIdx="147"/>
  <p:cmAuthor id="149" name="aileen" initials="a" lastIdx="0" clrIdx="148"/>
  <p:cmAuthor id="150" name="陈喆" initials="陈" lastIdx="0" clrIdx="149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F3014"/>
    <a:srgbClr val="003F34"/>
    <a:srgbClr val="5E3D1C"/>
    <a:srgbClr val="234423"/>
    <a:srgbClr val="053B75"/>
    <a:srgbClr val="6EA6DA"/>
    <a:srgbClr val="D9EFFB"/>
    <a:srgbClr val="B2D4EE"/>
    <a:srgbClr val="462B6B"/>
    <a:srgbClr val="B484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88" autoAdjust="0"/>
    <p:restoredTop sz="94660"/>
  </p:normalViewPr>
  <p:slideViewPr>
    <p:cSldViewPr snapToGrid="0" showGuides="1">
      <p:cViewPr>
        <p:scale>
          <a:sx n="105" d="100"/>
          <a:sy n="105" d="100"/>
        </p:scale>
        <p:origin x="600" y="488"/>
      </p:cViewPr>
      <p:guideLst>
        <p:guide orient="horz" pos="2147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75.xml"/><Relationship Id="rId21" Type="http://schemas.openxmlformats.org/officeDocument/2006/relationships/slideMaster" Target="slideMasters/slideMaster21.xml"/><Relationship Id="rId42" Type="http://schemas.openxmlformats.org/officeDocument/2006/relationships/slideMaster" Target="slideMasters/slideMaster42.xml"/><Relationship Id="rId63" Type="http://schemas.openxmlformats.org/officeDocument/2006/relationships/slide" Target="slides/slide21.xml"/><Relationship Id="rId84" Type="http://schemas.openxmlformats.org/officeDocument/2006/relationships/slide" Target="slides/slide42.xml"/><Relationship Id="rId138" Type="http://schemas.openxmlformats.org/officeDocument/2006/relationships/slide" Target="slides/slide96.xml"/><Relationship Id="rId107" Type="http://schemas.openxmlformats.org/officeDocument/2006/relationships/slide" Target="slides/slide65.xml"/><Relationship Id="rId11" Type="http://schemas.openxmlformats.org/officeDocument/2006/relationships/slideMaster" Target="slideMasters/slideMaster11.xml"/><Relationship Id="rId32" Type="http://schemas.openxmlformats.org/officeDocument/2006/relationships/slideMaster" Target="slideMasters/slideMaster32.xml"/><Relationship Id="rId53" Type="http://schemas.openxmlformats.org/officeDocument/2006/relationships/slide" Target="slides/slide11.xml"/><Relationship Id="rId74" Type="http://schemas.openxmlformats.org/officeDocument/2006/relationships/slide" Target="slides/slide32.xml"/><Relationship Id="rId128" Type="http://schemas.openxmlformats.org/officeDocument/2006/relationships/slide" Target="slides/slide86.xml"/><Relationship Id="rId5" Type="http://schemas.openxmlformats.org/officeDocument/2006/relationships/slideMaster" Target="slideMasters/slideMaster5.xml"/><Relationship Id="rId90" Type="http://schemas.openxmlformats.org/officeDocument/2006/relationships/slide" Target="slides/slide48.xml"/><Relationship Id="rId95" Type="http://schemas.openxmlformats.org/officeDocument/2006/relationships/slide" Target="slides/slide53.xml"/><Relationship Id="rId22" Type="http://schemas.openxmlformats.org/officeDocument/2006/relationships/slideMaster" Target="slideMasters/slideMaster22.xml"/><Relationship Id="rId27" Type="http://schemas.openxmlformats.org/officeDocument/2006/relationships/slideMaster" Target="slideMasters/slideMaster27.xml"/><Relationship Id="rId43" Type="http://schemas.openxmlformats.org/officeDocument/2006/relationships/slide" Target="slides/slide1.xml"/><Relationship Id="rId48" Type="http://schemas.openxmlformats.org/officeDocument/2006/relationships/slide" Target="slides/slide6.xml"/><Relationship Id="rId64" Type="http://schemas.openxmlformats.org/officeDocument/2006/relationships/slide" Target="slides/slide22.xml"/><Relationship Id="rId69" Type="http://schemas.openxmlformats.org/officeDocument/2006/relationships/slide" Target="slides/slide27.xml"/><Relationship Id="rId113" Type="http://schemas.openxmlformats.org/officeDocument/2006/relationships/slide" Target="slides/slide71.xml"/><Relationship Id="rId118" Type="http://schemas.openxmlformats.org/officeDocument/2006/relationships/slide" Target="slides/slide76.xml"/><Relationship Id="rId134" Type="http://schemas.openxmlformats.org/officeDocument/2006/relationships/slide" Target="slides/slide92.xml"/><Relationship Id="rId139" Type="http://schemas.openxmlformats.org/officeDocument/2006/relationships/slide" Target="slides/slide97.xml"/><Relationship Id="rId80" Type="http://schemas.openxmlformats.org/officeDocument/2006/relationships/slide" Target="slides/slide38.xml"/><Relationship Id="rId85" Type="http://schemas.openxmlformats.org/officeDocument/2006/relationships/slide" Target="slides/slide43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33" Type="http://schemas.openxmlformats.org/officeDocument/2006/relationships/slideMaster" Target="slideMasters/slideMaster33.xml"/><Relationship Id="rId38" Type="http://schemas.openxmlformats.org/officeDocument/2006/relationships/slideMaster" Target="slideMasters/slideMaster38.xml"/><Relationship Id="rId59" Type="http://schemas.openxmlformats.org/officeDocument/2006/relationships/slide" Target="slides/slide17.xml"/><Relationship Id="rId103" Type="http://schemas.openxmlformats.org/officeDocument/2006/relationships/slide" Target="slides/slide61.xml"/><Relationship Id="rId108" Type="http://schemas.openxmlformats.org/officeDocument/2006/relationships/slide" Target="slides/slide66.xml"/><Relationship Id="rId124" Type="http://schemas.openxmlformats.org/officeDocument/2006/relationships/slide" Target="slides/slide82.xml"/><Relationship Id="rId129" Type="http://schemas.openxmlformats.org/officeDocument/2006/relationships/slide" Target="slides/slide87.xml"/><Relationship Id="rId54" Type="http://schemas.openxmlformats.org/officeDocument/2006/relationships/slide" Target="slides/slide12.xml"/><Relationship Id="rId70" Type="http://schemas.openxmlformats.org/officeDocument/2006/relationships/slide" Target="slides/slide28.xml"/><Relationship Id="rId75" Type="http://schemas.openxmlformats.org/officeDocument/2006/relationships/slide" Target="slides/slide33.xml"/><Relationship Id="rId91" Type="http://schemas.openxmlformats.org/officeDocument/2006/relationships/slide" Target="slides/slide49.xml"/><Relationship Id="rId96" Type="http://schemas.openxmlformats.org/officeDocument/2006/relationships/slide" Target="slides/slide54.xml"/><Relationship Id="rId140" Type="http://schemas.openxmlformats.org/officeDocument/2006/relationships/notesMaster" Target="notesMasters/notesMaster1.xml"/><Relationship Id="rId14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23" Type="http://schemas.openxmlformats.org/officeDocument/2006/relationships/slideMaster" Target="slideMasters/slideMaster23.xml"/><Relationship Id="rId28" Type="http://schemas.openxmlformats.org/officeDocument/2006/relationships/slideMaster" Target="slideMasters/slideMaster28.xml"/><Relationship Id="rId49" Type="http://schemas.openxmlformats.org/officeDocument/2006/relationships/slide" Target="slides/slide7.xml"/><Relationship Id="rId114" Type="http://schemas.openxmlformats.org/officeDocument/2006/relationships/slide" Target="slides/slide72.xml"/><Relationship Id="rId119" Type="http://schemas.openxmlformats.org/officeDocument/2006/relationships/slide" Target="slides/slide77.xml"/><Relationship Id="rId44" Type="http://schemas.openxmlformats.org/officeDocument/2006/relationships/slide" Target="slides/slide2.xml"/><Relationship Id="rId60" Type="http://schemas.openxmlformats.org/officeDocument/2006/relationships/slide" Target="slides/slide18.xml"/><Relationship Id="rId65" Type="http://schemas.openxmlformats.org/officeDocument/2006/relationships/slide" Target="slides/slide23.xml"/><Relationship Id="rId81" Type="http://schemas.openxmlformats.org/officeDocument/2006/relationships/slide" Target="slides/slide39.xml"/><Relationship Id="rId86" Type="http://schemas.openxmlformats.org/officeDocument/2006/relationships/slide" Target="slides/slide44.xml"/><Relationship Id="rId130" Type="http://schemas.openxmlformats.org/officeDocument/2006/relationships/slide" Target="slides/slide88.xml"/><Relationship Id="rId135" Type="http://schemas.openxmlformats.org/officeDocument/2006/relationships/slide" Target="slides/slide93.xml"/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39" Type="http://schemas.openxmlformats.org/officeDocument/2006/relationships/slideMaster" Target="slideMasters/slideMaster39.xml"/><Relationship Id="rId109" Type="http://schemas.openxmlformats.org/officeDocument/2006/relationships/slide" Target="slides/slide67.xml"/><Relationship Id="rId34" Type="http://schemas.openxmlformats.org/officeDocument/2006/relationships/slideMaster" Target="slideMasters/slideMaster34.xml"/><Relationship Id="rId50" Type="http://schemas.openxmlformats.org/officeDocument/2006/relationships/slide" Target="slides/slide8.xml"/><Relationship Id="rId55" Type="http://schemas.openxmlformats.org/officeDocument/2006/relationships/slide" Target="slides/slide13.xml"/><Relationship Id="rId76" Type="http://schemas.openxmlformats.org/officeDocument/2006/relationships/slide" Target="slides/slide34.xml"/><Relationship Id="rId97" Type="http://schemas.openxmlformats.org/officeDocument/2006/relationships/slide" Target="slides/slide55.xml"/><Relationship Id="rId104" Type="http://schemas.openxmlformats.org/officeDocument/2006/relationships/slide" Target="slides/slide62.xml"/><Relationship Id="rId120" Type="http://schemas.openxmlformats.org/officeDocument/2006/relationships/slide" Target="slides/slide78.xml"/><Relationship Id="rId125" Type="http://schemas.openxmlformats.org/officeDocument/2006/relationships/slide" Target="slides/slide83.xml"/><Relationship Id="rId141" Type="http://schemas.openxmlformats.org/officeDocument/2006/relationships/handoutMaster" Target="handoutMasters/handoutMaster1.xml"/><Relationship Id="rId146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71" Type="http://schemas.openxmlformats.org/officeDocument/2006/relationships/slide" Target="slides/slide29.xml"/><Relationship Id="rId92" Type="http://schemas.openxmlformats.org/officeDocument/2006/relationships/slide" Target="slides/slide50.xml"/><Relationship Id="rId2" Type="http://schemas.openxmlformats.org/officeDocument/2006/relationships/slideMaster" Target="slideMasters/slideMaster2.xml"/><Relationship Id="rId29" Type="http://schemas.openxmlformats.org/officeDocument/2006/relationships/slideMaster" Target="slideMasters/slideMaster29.xml"/><Relationship Id="rId24" Type="http://schemas.openxmlformats.org/officeDocument/2006/relationships/slideMaster" Target="slideMasters/slideMaster24.xml"/><Relationship Id="rId40" Type="http://schemas.openxmlformats.org/officeDocument/2006/relationships/slideMaster" Target="slideMasters/slideMaster40.xml"/><Relationship Id="rId45" Type="http://schemas.openxmlformats.org/officeDocument/2006/relationships/slide" Target="slides/slide3.xml"/><Relationship Id="rId66" Type="http://schemas.openxmlformats.org/officeDocument/2006/relationships/slide" Target="slides/slide24.xml"/><Relationship Id="rId87" Type="http://schemas.openxmlformats.org/officeDocument/2006/relationships/slide" Target="slides/slide45.xml"/><Relationship Id="rId110" Type="http://schemas.openxmlformats.org/officeDocument/2006/relationships/slide" Target="slides/slide68.xml"/><Relationship Id="rId115" Type="http://schemas.openxmlformats.org/officeDocument/2006/relationships/slide" Target="slides/slide73.xml"/><Relationship Id="rId131" Type="http://schemas.openxmlformats.org/officeDocument/2006/relationships/slide" Target="slides/slide89.xml"/><Relationship Id="rId136" Type="http://schemas.openxmlformats.org/officeDocument/2006/relationships/slide" Target="slides/slide94.xml"/><Relationship Id="rId61" Type="http://schemas.openxmlformats.org/officeDocument/2006/relationships/slide" Target="slides/slide19.xml"/><Relationship Id="rId82" Type="http://schemas.openxmlformats.org/officeDocument/2006/relationships/slide" Target="slides/slide40.xml"/><Relationship Id="rId19" Type="http://schemas.openxmlformats.org/officeDocument/2006/relationships/slideMaster" Target="slideMasters/slideMaster19.xml"/><Relationship Id="rId14" Type="http://schemas.openxmlformats.org/officeDocument/2006/relationships/slideMaster" Target="slideMasters/slideMaster14.xml"/><Relationship Id="rId30" Type="http://schemas.openxmlformats.org/officeDocument/2006/relationships/slideMaster" Target="slideMasters/slideMaster30.xml"/><Relationship Id="rId35" Type="http://schemas.openxmlformats.org/officeDocument/2006/relationships/slideMaster" Target="slideMasters/slideMaster35.xml"/><Relationship Id="rId56" Type="http://schemas.openxmlformats.org/officeDocument/2006/relationships/slide" Target="slides/slide14.xml"/><Relationship Id="rId77" Type="http://schemas.openxmlformats.org/officeDocument/2006/relationships/slide" Target="slides/slide35.xml"/><Relationship Id="rId100" Type="http://schemas.openxmlformats.org/officeDocument/2006/relationships/slide" Target="slides/slide58.xml"/><Relationship Id="rId105" Type="http://schemas.openxmlformats.org/officeDocument/2006/relationships/slide" Target="slides/slide63.xml"/><Relationship Id="rId126" Type="http://schemas.openxmlformats.org/officeDocument/2006/relationships/slide" Target="slides/slide84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9.xml"/><Relationship Id="rId72" Type="http://schemas.openxmlformats.org/officeDocument/2006/relationships/slide" Target="slides/slide30.xml"/><Relationship Id="rId93" Type="http://schemas.openxmlformats.org/officeDocument/2006/relationships/slide" Target="slides/slide51.xml"/><Relationship Id="rId98" Type="http://schemas.openxmlformats.org/officeDocument/2006/relationships/slide" Target="slides/slide56.xml"/><Relationship Id="rId121" Type="http://schemas.openxmlformats.org/officeDocument/2006/relationships/slide" Target="slides/slide79.xml"/><Relationship Id="rId142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25" Type="http://schemas.openxmlformats.org/officeDocument/2006/relationships/slideMaster" Target="slideMasters/slideMaster25.xml"/><Relationship Id="rId46" Type="http://schemas.openxmlformats.org/officeDocument/2006/relationships/slide" Target="slides/slide4.xml"/><Relationship Id="rId67" Type="http://schemas.openxmlformats.org/officeDocument/2006/relationships/slide" Target="slides/slide25.xml"/><Relationship Id="rId116" Type="http://schemas.openxmlformats.org/officeDocument/2006/relationships/slide" Target="slides/slide74.xml"/><Relationship Id="rId137" Type="http://schemas.openxmlformats.org/officeDocument/2006/relationships/slide" Target="slides/slide95.xml"/><Relationship Id="rId20" Type="http://schemas.openxmlformats.org/officeDocument/2006/relationships/slideMaster" Target="slideMasters/slideMaster20.xml"/><Relationship Id="rId41" Type="http://schemas.openxmlformats.org/officeDocument/2006/relationships/slideMaster" Target="slideMasters/slideMaster41.xml"/><Relationship Id="rId62" Type="http://schemas.openxmlformats.org/officeDocument/2006/relationships/slide" Target="slides/slide20.xml"/><Relationship Id="rId83" Type="http://schemas.openxmlformats.org/officeDocument/2006/relationships/slide" Target="slides/slide41.xml"/><Relationship Id="rId88" Type="http://schemas.openxmlformats.org/officeDocument/2006/relationships/slide" Target="slides/slide46.xml"/><Relationship Id="rId111" Type="http://schemas.openxmlformats.org/officeDocument/2006/relationships/slide" Target="slides/slide69.xml"/><Relationship Id="rId132" Type="http://schemas.openxmlformats.org/officeDocument/2006/relationships/slide" Target="slides/slide90.xml"/><Relationship Id="rId15" Type="http://schemas.openxmlformats.org/officeDocument/2006/relationships/slideMaster" Target="slideMasters/slideMaster15.xml"/><Relationship Id="rId36" Type="http://schemas.openxmlformats.org/officeDocument/2006/relationships/slideMaster" Target="slideMasters/slideMaster36.xml"/><Relationship Id="rId57" Type="http://schemas.openxmlformats.org/officeDocument/2006/relationships/slide" Target="slides/slide15.xml"/><Relationship Id="rId106" Type="http://schemas.openxmlformats.org/officeDocument/2006/relationships/slide" Target="slides/slide64.xml"/><Relationship Id="rId127" Type="http://schemas.openxmlformats.org/officeDocument/2006/relationships/slide" Target="slides/slide85.xml"/><Relationship Id="rId10" Type="http://schemas.openxmlformats.org/officeDocument/2006/relationships/slideMaster" Target="slideMasters/slideMaster10.xml"/><Relationship Id="rId31" Type="http://schemas.openxmlformats.org/officeDocument/2006/relationships/slideMaster" Target="slideMasters/slideMaster31.xml"/><Relationship Id="rId52" Type="http://schemas.openxmlformats.org/officeDocument/2006/relationships/slide" Target="slides/slide10.xml"/><Relationship Id="rId73" Type="http://schemas.openxmlformats.org/officeDocument/2006/relationships/slide" Target="slides/slide31.xml"/><Relationship Id="rId78" Type="http://schemas.openxmlformats.org/officeDocument/2006/relationships/slide" Target="slides/slide36.xml"/><Relationship Id="rId94" Type="http://schemas.openxmlformats.org/officeDocument/2006/relationships/slide" Target="slides/slide52.xml"/><Relationship Id="rId99" Type="http://schemas.openxmlformats.org/officeDocument/2006/relationships/slide" Target="slides/slide57.xml"/><Relationship Id="rId101" Type="http://schemas.openxmlformats.org/officeDocument/2006/relationships/slide" Target="slides/slide59.xml"/><Relationship Id="rId122" Type="http://schemas.openxmlformats.org/officeDocument/2006/relationships/slide" Target="slides/slide80.xml"/><Relationship Id="rId143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26" Type="http://schemas.openxmlformats.org/officeDocument/2006/relationships/slideMaster" Target="slideMasters/slideMaster26.xml"/><Relationship Id="rId47" Type="http://schemas.openxmlformats.org/officeDocument/2006/relationships/slide" Target="slides/slide5.xml"/><Relationship Id="rId68" Type="http://schemas.openxmlformats.org/officeDocument/2006/relationships/slide" Target="slides/slide26.xml"/><Relationship Id="rId89" Type="http://schemas.openxmlformats.org/officeDocument/2006/relationships/slide" Target="slides/slide47.xml"/><Relationship Id="rId112" Type="http://schemas.openxmlformats.org/officeDocument/2006/relationships/slide" Target="slides/slide70.xml"/><Relationship Id="rId133" Type="http://schemas.openxmlformats.org/officeDocument/2006/relationships/slide" Target="slides/slide91.xml"/><Relationship Id="rId16" Type="http://schemas.openxmlformats.org/officeDocument/2006/relationships/slideMaster" Target="slideMasters/slideMaster16.xml"/><Relationship Id="rId37" Type="http://schemas.openxmlformats.org/officeDocument/2006/relationships/slideMaster" Target="slideMasters/slideMaster37.xml"/><Relationship Id="rId58" Type="http://schemas.openxmlformats.org/officeDocument/2006/relationships/slide" Target="slides/slide16.xml"/><Relationship Id="rId79" Type="http://schemas.openxmlformats.org/officeDocument/2006/relationships/slide" Target="slides/slide37.xml"/><Relationship Id="rId102" Type="http://schemas.openxmlformats.org/officeDocument/2006/relationships/slide" Target="slides/slide60.xml"/><Relationship Id="rId123" Type="http://schemas.openxmlformats.org/officeDocument/2006/relationships/slide" Target="slides/slide81.xml"/><Relationship Id="rId14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svg>
</file>

<file path=ppt/media/image121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svg>
</file>

<file path=ppt/media/image131.png>
</file>

<file path=ppt/media/image132.jpe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svg>
</file>

<file path=ppt/media/image140.png>
</file>

<file path=ppt/media/image141.png>
</file>

<file path=ppt/media/image142.png>
</file>

<file path=ppt/media/image143.png>
</file>

<file path=ppt/media/image144.png>
</file>

<file path=ppt/media/image145.jpe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tiff>
</file>

<file path=ppt/media/image153.tiff>
</file>

<file path=ppt/media/image154.tiff>
</file>

<file path=ppt/media/image155.png>
</file>

<file path=ppt/media/image156.png>
</file>

<file path=ppt/media/image157.png>
</file>

<file path=ppt/media/image158.png>
</file>

<file path=ppt/media/image159.png>
</file>

<file path=ppt/media/image16.svg>
</file>

<file path=ppt/media/image160.png>
</file>

<file path=ppt/media/image161.png>
</file>

<file path=ppt/media/image162.png>
</file>

<file path=ppt/media/image166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sv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9.png>
</file>

<file path=ppt/media/image190.tiff>
</file>

<file path=ppt/media/image191.png>
</file>

<file path=ppt/media/image192.png>
</file>

<file path=ppt/media/image193.png>
</file>

<file path=ppt/media/image195.png>
</file>

<file path=ppt/media/image196.png>
</file>

<file path=ppt/media/image197.png>
</file>

<file path=ppt/media/image198.png>
</file>

<file path=ppt/media/image199.png>
</file>

<file path=ppt/media/image2.svg>
</file>

<file path=ppt/media/image20.svg>
</file>

<file path=ppt/media/image200.png>
</file>

<file path=ppt/media/image201.png>
</file>

<file path=ppt/media/image203.png>
</file>

<file path=ppt/media/image204.png>
</file>

<file path=ppt/media/image205.png>
</file>

<file path=ppt/media/image206.png>
</file>

<file path=ppt/media/image208.png>
</file>

<file path=ppt/media/image209.png>
</file>

<file path=ppt/media/image21.svg>
</file>

<file path=ppt/media/image210.png>
</file>

<file path=ppt/media/image211.png>
</file>

<file path=ppt/media/image212.png>
</file>

<file path=ppt/media/image213.png>
</file>

<file path=ppt/media/image22.svg>
</file>

<file path=ppt/media/image23.svg>
</file>

<file path=ppt/media/image24.svg>
</file>

<file path=ppt/media/image25.svg>
</file>

<file path=ppt/media/image26.svg>
</file>

<file path=ppt/media/image27.svg>
</file>

<file path=ppt/media/image28.svg>
</file>

<file path=ppt/media/image29.svg>
</file>

<file path=ppt/media/image3.png>
</file>

<file path=ppt/media/image30.svg>
</file>

<file path=ppt/media/image31.svg>
</file>

<file path=ppt/media/image32.svg>
</file>

<file path=ppt/media/image33.svg>
</file>

<file path=ppt/media/image34.svg>
</file>

<file path=ppt/media/image35.svg>
</file>

<file path=ppt/media/image36.svg>
</file>

<file path=ppt/media/image37.svg>
</file>

<file path=ppt/media/image38.svg>
</file>

<file path=ppt/media/image39.svg>
</file>

<file path=ppt/media/image4.png>
</file>

<file path=ppt/media/image40.svg>
</file>

<file path=ppt/media/image41.svg>
</file>

<file path=ppt/media/image42.jpeg>
</file>

<file path=ppt/media/image43.png>
</file>

<file path=ppt/media/image44.svg>
</file>

<file path=ppt/media/image45.svg>
</file>

<file path=ppt/media/image46.svg>
</file>

<file path=ppt/media/image47.svg>
</file>

<file path=ppt/media/image48.svg>
</file>

<file path=ppt/media/image49.svg>
</file>

<file path=ppt/media/image5.png>
</file>

<file path=ppt/media/image50.svg>
</file>

<file path=ppt/media/image51.svg>
</file>

<file path=ppt/media/image52.svg>
</file>

<file path=ppt/media/image53.svg>
</file>

<file path=ppt/media/image54.svg>
</file>

<file path=ppt/media/image55.svg>
</file>

<file path=ppt/media/image56.svg>
</file>

<file path=ppt/media/image57.svg>
</file>

<file path=ppt/media/image58.svg>
</file>

<file path=ppt/media/image59.svg>
</file>

<file path=ppt/media/image6.png>
</file>

<file path=ppt/media/image60.svg>
</file>

<file path=ppt/media/image61.svg>
</file>

<file path=ppt/media/image62.svg>
</file>

<file path=ppt/media/image63.svg>
</file>

<file path=ppt/media/image64.svg>
</file>

<file path=ppt/media/image65.jpeg>
</file>

<file path=ppt/media/image66.jpeg>
</file>

<file path=ppt/media/image67.svg>
</file>

<file path=ppt/media/image68.svg>
</file>

<file path=ppt/media/image69.svg>
</file>

<file path=ppt/media/image7.png>
</file>

<file path=ppt/media/image70.svg>
</file>

<file path=ppt/media/image71.svg>
</file>

<file path=ppt/media/image72.svg>
</file>

<file path=ppt/media/image73.sv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sv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/>
              <a:t>Intro: The human gut ecosystem is highly complex and dynamic.</a:t>
            </a:r>
          </a:p>
          <a:p>
            <a:r>
              <a:rPr lang="en-US" altLang="zh-CN" dirty="0"/>
              <a:t>It is not defined by a single strain, but by interactions between multiple microbial strains, substrates, and environmental </a:t>
            </a:r>
            <a:r>
              <a:rPr lang="en-US" altLang="zh-CN" dirty="0" err="1"/>
              <a:t>factors.Traditional</a:t>
            </a:r>
            <a:r>
              <a:rPr lang="en-US" altLang="zh-CN" dirty="0"/>
              <a:t> single-strain or generic products often fail to deliver consistent results because they do not account </a:t>
            </a:r>
            <a:r>
              <a:rPr lang="en-US" altLang="zh-CN" dirty="0" err="1"/>
              <a:t>for:Individual</a:t>
            </a:r>
            <a:r>
              <a:rPr lang="en-US" altLang="zh-CN" dirty="0"/>
              <a:t> gut variability, Functional synergy between strains, The presence of inhibitory or supportive co-ingredients</a:t>
            </a:r>
          </a:p>
          <a:p>
            <a:endParaRPr lang="en-US" altLang="zh-CN" dirty="0"/>
          </a:p>
          <a:p>
            <a:r>
              <a:rPr lang="en-US" altLang="zh-CN" dirty="0"/>
              <a:t>Industry Pain Points</a:t>
            </a:r>
          </a:p>
          <a:p>
            <a:r>
              <a:rPr lang="en-US" altLang="zh-CN" dirty="0"/>
              <a:t>Despite rapid growth in microbiome research, the market faces several key challenges:</a:t>
            </a:r>
          </a:p>
          <a:p>
            <a:r>
              <a:rPr lang="en-US" altLang="zh-CN" dirty="0"/>
              <a:t>1. One-size-fits-all products: Most solutions focus on strain count rather than function and suitability.</a:t>
            </a:r>
          </a:p>
          <a:p>
            <a:r>
              <a:rPr lang="en-US" altLang="zh-CN" dirty="0"/>
              <a:t>2. Limited functional specificity: For example, many products claim “gut health” broadly, without clear, measurable targets.</a:t>
            </a:r>
          </a:p>
          <a:p>
            <a:r>
              <a:rPr lang="en-US" altLang="zh-CN" dirty="0"/>
              <a:t>3.Human tested for gut tolerance and consistency</a:t>
            </a:r>
            <a:r>
              <a:rPr lang="zh-CN" altLang="en-US" dirty="0"/>
              <a:t>：</a:t>
            </a:r>
            <a:r>
              <a:rPr lang="en-US" altLang="zh-CN" dirty="0"/>
              <a:t>our formulas were clinically tested </a:t>
            </a:r>
            <a:r>
              <a:rPr lang="en-US" altLang="zh-CN" dirty="0" err="1"/>
              <a:t>multipe</a:t>
            </a:r>
            <a:r>
              <a:rPr lang="en-US" altLang="zh-CN" dirty="0"/>
              <a:t> times for gut </a:t>
            </a:r>
            <a:r>
              <a:rPr lang="en-US" altLang="zh-CN" dirty="0" err="1"/>
              <a:t>tolerace</a:t>
            </a:r>
            <a:r>
              <a:rPr lang="en-US" altLang="zh-CN" dirty="0"/>
              <a:t> and </a:t>
            </a:r>
            <a:r>
              <a:rPr lang="en-US" altLang="zh-CN" dirty="0" err="1"/>
              <a:t>consistentency</a:t>
            </a:r>
            <a:r>
              <a:rPr lang="en-US" altLang="zh-CN" dirty="0"/>
              <a:t>. </a:t>
            </a:r>
            <a:r>
              <a:rPr lang="zh-CN" altLang="en-US" dirty="0"/>
              <a:t>（</a:t>
            </a:r>
            <a:r>
              <a:rPr lang="en-GB" altLang="zh-CN" dirty="0"/>
              <a:t>pro test; </a:t>
            </a:r>
            <a:r>
              <a:rPr lang="zh-CN" altLang="en-GB" dirty="0"/>
              <a:t>目前</a:t>
            </a:r>
            <a:r>
              <a:rPr lang="zh-CN" altLang="en-US" dirty="0"/>
              <a:t>厂家反馈都比较正</a:t>
            </a:r>
            <a:endParaRPr lang="en-US" altLang="zh-CN" dirty="0"/>
          </a:p>
          <a:p>
            <a:r>
              <a:rPr lang="en-US" altLang="zh-CN" dirty="0"/>
              <a:t>4. Our formulas and solutions are ready to use and fully customizable. Our R&amp;D and formulation teams provide services and tools to optimize each formula for your specific needs.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/>
              <a:t>To address these limitations, we developed WecPro that combine selected strains with complementary ingredients to achieve targeted, functional outcomes. </a:t>
            </a:r>
          </a:p>
          <a:p>
            <a:endParaRPr lang="en-US" altLang="zh-CN"/>
          </a:p>
          <a:p>
            <a:r>
              <a:rPr lang="en-US" altLang="zh-CN"/>
              <a:t>Our Scientific Approach – From Strains to Wecpro</a:t>
            </a:r>
          </a:p>
          <a:p>
            <a:r>
              <a:rPr lang="en-US" altLang="zh-CN"/>
              <a:t>Our company specializes in strain research, functional validation, and formulation science.Instead of selling individual strains, we designed integrated formulas that:</a:t>
            </a:r>
          </a:p>
          <a:p>
            <a:r>
              <a:rPr lang="en-US" altLang="zh-CN"/>
              <a:t>Combine multiple strain with proven functions. </a:t>
            </a:r>
          </a:p>
          <a:p>
            <a:r>
              <a:rPr lang="en-US" altLang="zh-CN"/>
              <a:t>Include supportive excipients that enhance colonization, activity, stability, and actively contribute to functional efficacy.</a:t>
            </a:r>
          </a:p>
          <a:p>
            <a:r>
              <a:rPr lang="en-US" altLang="zh-CN"/>
              <a:t>Are optimized for gut tolerance, safety, and functional precision  </a:t>
            </a:r>
          </a:p>
          <a:p>
            <a:endParaRPr lang="en-US" altLang="zh-CN"/>
          </a:p>
          <a:p>
            <a:r>
              <a:rPr lang="en-US" altLang="zh-CN"/>
              <a:t>Precision Matters – 43 Targeted Formulas</a:t>
            </a:r>
          </a:p>
          <a:p>
            <a:r>
              <a:rPr lang="en-US" altLang="zh-CN"/>
              <a:t>We have developed 43 distinct formulas, each precisely designed for a specific functional goal, </a:t>
            </a:r>
          </a:p>
          <a:p>
            <a:endParaRPr lang="en-US" altLang="zh-CN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6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7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8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9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0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0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1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8.xml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8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8.xml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8.xml"/></Relationships>
</file>

<file path=ppt/slideLayouts/_rels/slideLayout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jpeg"/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5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6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7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8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9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0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1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9.xml"/></Relationships>
</file>

<file path=ppt/slideLayouts/_rels/slideLayout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9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9.xml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9.xml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9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9.xml"/></Relationships>
</file>

<file path=ppt/slideLayouts/_rels/slideLayout1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5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6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7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8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9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0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1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0.xml"/></Relationships>
</file>

<file path=ppt/slideLayouts/_rels/slideLayout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.xml"/></Relationships>
</file>

<file path=ppt/slideLayouts/_rels/slideLayout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0.xml"/></Relationships>
</file>

<file path=ppt/slideLayouts/_rels/slideLayout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0.xml"/></Relationships>
</file>

<file path=ppt/slideLayouts/_rels/slideLayout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0.xml"/></Relationships>
</file>

<file path=ppt/slideLayouts/_rels/slideLayout1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8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9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0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1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2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3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4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1.xml"/></Relationships>
</file>

<file path=ppt/slideLayouts/_rels/slideLayout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1.xml"/></Relationships>
</file>

<file path=ppt/slideLayouts/_rels/slideLayout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1.xml"/></Relationships>
</file>

<file path=ppt/slideLayouts/_rels/slideLayout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1.xml"/></Relationships>
</file>

<file path=ppt/slideLayouts/_rels/slideLayout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1.xml"/></Relationships>
</file>

<file path=ppt/slideLayouts/_rels/slideLayout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1.xml"/></Relationships>
</file>

<file path=ppt/slideLayouts/_rels/slideLayout1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4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5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6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7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0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8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9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0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2.xml"/></Relationships>
</file>

<file path=ppt/slideLayouts/_rels/slideLayout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2.xml"/></Relationships>
</file>

<file path=ppt/slideLayouts/_rels/slideLayout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2.xml"/></Relationships>
</file>

<file path=ppt/slideLayouts/_rels/slideLayout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2.xml"/></Relationships>
</file>

<file path=ppt/slideLayouts/_rels/slideLayout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2.xml"/></Relationships>
</file>

<file path=ppt/slideLayouts/_rels/slideLayout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2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2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1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2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3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4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5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6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7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3.xml"/></Relationships>
</file>

<file path=ppt/slideLayouts/_rels/slideLayout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3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4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3.xml"/></Relationships>
</file>

<file path=ppt/slideLayouts/_rels/slideLayout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3.xml"/></Relationships>
</file>

<file path=ppt/slideLayouts/_rels/slideLayout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3.xml"/></Relationships>
</file>

<file path=ppt/slideLayouts/_rels/slideLayout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3.xml"/></Relationships>
</file>

<file path=ppt/slideLayouts/_rels/slideLayout1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4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5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6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7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8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9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6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0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4.xml"/></Relationships>
</file>

<file path=ppt/slideLayouts/_rels/slideLayout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4.xml"/></Relationships>
</file>

<file path=ppt/slideLayouts/_rels/slideLayout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4.xml"/></Relationships>
</file>

<file path=ppt/slideLayouts/_rels/slideLayout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4.xml"/></Relationships>
</file>

<file path=ppt/slideLayouts/_rels/slideLayout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4.xml"/></Relationships>
</file>

<file path=ppt/slideLayouts/_rels/slideLayout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4.xml"/></Relationships>
</file>

<file path=ppt/slideLayouts/_rels/slideLayout19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4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9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5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0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8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0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6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7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8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9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0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0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5.xml"/></Relationships>
</file>

<file path=ppt/slideLayouts/_rels/slideLayout2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5.xml"/></Relationships>
</file>

<file path=ppt/slideLayouts/_rels/slideLayout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5.xml"/></Relationships>
</file>

<file path=ppt/slideLayouts/_rels/slideLayout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5.xml"/></Relationships>
</file>

<file path=ppt/slideLayouts/_rels/slideLayout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5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0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5.xml"/></Relationships>
</file>

<file path=ppt/slideLayouts/_rels/slideLayout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5.xml"/></Relationships>
</file>

<file path=ppt/slideLayouts/_rels/slideLayout2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1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2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3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4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5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6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7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6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6.xml"/></Relationships>
</file>

<file path=ppt/slideLayouts/_rels/slideLayout2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6.xml"/></Relationships>
</file>

<file path=ppt/slideLayouts/_rels/slideLayout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6.xml"/></Relationships>
</file>

<file path=ppt/slideLayouts/_rels/slideLayout2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6.xml"/></Relationships>
</file>

<file path=ppt/slideLayouts/_rels/slideLayout2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6.xml"/></Relationships>
</file>

<file path=ppt/slideLayouts/_rels/slideLayout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6.xml"/></Relationships>
</file>

<file path=ppt/slideLayouts/_rels/slideLayout2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1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2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3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4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5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6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7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7.xml"/></Relationships>
</file>

<file path=ppt/slideLayouts/_rels/slideLayout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7.xml"/></Relationships>
</file>

<file path=ppt/slideLayouts/_rels/slideLayout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7.xml"/></Relationships>
</file>

<file path=ppt/slideLayouts/_rels/slideLayout2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7.xml"/></Relationships>
</file>

<file path=ppt/slideLayouts/_rels/slideLayout2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7.xml"/></Relationships>
</file>

<file path=ppt/slideLayouts/_rels/slideLayout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7.xml"/></Relationships>
</file>

<file path=ppt/slideLayouts/_rels/slideLayout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7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1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2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3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4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5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6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7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8.xml"/></Relationships>
</file>

<file path=ppt/slideLayouts/_rels/slideLayout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8.xml"/></Relationships>
</file>

<file path=ppt/slideLayouts/_rels/slideLayout2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8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8.xml"/></Relationships>
</file>

<file path=ppt/slideLayouts/_rels/slideLayout2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8.xml"/></Relationships>
</file>

<file path=ppt/slideLayouts/_rels/slideLayout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8.xml"/></Relationships>
</file>

<file path=ppt/slideLayouts/_rels/slideLayout2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8.xml"/></Relationships>
</file>

<file path=ppt/slideLayouts/_rels/slideLayout2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4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5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6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7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8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9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0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9.xml"/></Relationships>
</file>

<file path=ppt/slideLayouts/_rels/slideLayout2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9.xml"/></Relationships>
</file>

<file path=ppt/slideLayouts/_rels/slideLayout2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9.xml"/></Relationships>
</file>

<file path=ppt/slideLayouts/_rels/slideLayout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9.xml"/></Relationships>
</file>

<file path=ppt/slideLayouts/_rels/slideLayout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9.xml"/></Relationships>
</file>

<file path=ppt/slideLayouts/_rels/slideLayout2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9.xml"/></Relationships>
</file>

<file path=ppt/slideLayouts/_rels/slideLayout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9.xml"/></Relationships>
</file>

<file path=ppt/slideLayouts/_rels/slideLayout2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1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2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2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3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4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5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6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7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0.xml"/></Relationships>
</file>

<file path=ppt/slideLayouts/_rels/slideLayout2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0.xml"/></Relationships>
</file>

<file path=ppt/slideLayouts/_rels/slideLayout2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0.xml"/></Relationships>
</file>

<file path=ppt/slideLayouts/_rels/slideLayout2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0.xml"/></Relationships>
</file>

<file path=ppt/slideLayouts/_rels/slideLayout2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0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0.xml"/></Relationships>
</file>

<file path=ppt/slideLayouts/_rels/slideLayout2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0.xml"/></Relationships>
</file>

<file path=ppt/slideLayouts/_rels/slideLayout2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1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2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3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4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5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6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7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1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1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1.xml"/></Relationships>
</file>

<file path=ppt/slideLayouts/_rels/slideLayout2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1.xml"/></Relationships>
</file>

<file path=ppt/slideLayouts/_rels/slideLayout2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1.xml"/></Relationships>
</file>

<file path=ppt/slideLayouts/_rels/slideLayout2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1.xml"/></Relationships>
</file>

<file path=ppt/slideLayouts/_rels/slideLayout2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1.xml"/></Relationships>
</file>

<file path=ppt/slideLayouts/_rels/slideLayout2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1.xml"/></Relationships>
</file>

<file path=ppt/slideLayouts/_rels/slideLayout2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jpeg"/><Relationship Id="rId1" Type="http://schemas.openxmlformats.org/officeDocument/2006/relationships/slideMaster" Target="../slideMasters/slideMaster21.xml"/></Relationships>
</file>

<file path=ppt/slideLayouts/_rels/slideLayout2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2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2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4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3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2.xml"/></Relationships>
</file>

<file path=ppt/slideLayouts/_rels/slideLayout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1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4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3.xml"/></Relationships>
</file>

<file path=ppt/slideLayouts/_rels/slideLayout3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8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9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0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1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2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5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3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4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4.xml"/></Relationships>
</file>

<file path=ppt/slideLayouts/_rels/slideLayout3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4.xml"/></Relationships>
</file>

<file path=ppt/slideLayouts/_rels/slideLayout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4.xml"/></Relationships>
</file>

<file path=ppt/slideLayouts/_rels/slideLayout3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4.xml"/></Relationships>
</file>

<file path=ppt/slideLayouts/_rels/slideLayout3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4.xml"/></Relationships>
</file>

<file path=ppt/slideLayouts/_rels/slideLayout3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4.xml"/></Relationships>
</file>

<file path=ppt/slideLayouts/_rels/slideLayout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4.xml"/></Relationships>
</file>

<file path=ppt/slideLayouts/_rels/slideLayout3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jpeg"/><Relationship Id="rId1" Type="http://schemas.openxmlformats.org/officeDocument/2006/relationships/slideMaster" Target="../slideMasters/slideMaster24.xml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6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8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9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60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61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62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63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64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5.xml"/></Relationships>
</file>

<file path=ppt/slideLayouts/_rels/slideLayout3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5.xml"/></Relationships>
</file>

<file path=ppt/slideLayouts/_rels/slideLayout3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5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7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5.xml"/></Relationships>
</file>

<file path=ppt/slideLayouts/_rels/slideLayout3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5.xml"/></Relationships>
</file>

<file path=ppt/slideLayouts/_rels/slideLayout3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5.xml"/></Relationships>
</file>

<file path=ppt/slideLayouts/_rels/slideLayout3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5.xml"/></Relationships>
</file>

<file path=ppt/slideLayouts/_rels/slideLayout3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5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6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7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8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9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0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1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6.xml"/></Relationships>
</file>

<file path=ppt/slideLayouts/_rels/slideLayout3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6.xml"/></Relationships>
</file>

<file path=ppt/slideLayouts/_rels/slideLayout3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6.xml"/></Relationships>
</file>

<file path=ppt/slideLayouts/_rels/slideLayout3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6.xml"/></Relationships>
</file>

<file path=ppt/slideLayouts/_rels/slideLayout3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6.xml"/></Relationships>
</file>

<file path=ppt/slideLayouts/_rels/slideLayout3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6.xml"/></Relationships>
</file>

<file path=ppt/slideLayouts/_rels/slideLayout3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6.xml"/></Relationships>
</file>

<file path=ppt/slideLayouts/_rels/slideLayout3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8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9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3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0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1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2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3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4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7.xml"/></Relationships>
</file>

<file path=ppt/slideLayouts/_rels/slideLayout3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7.xml"/></Relationships>
</file>

<file path=ppt/slideLayouts/_rels/slideLayout3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7.xml"/></Relationships>
</file>

<file path=ppt/slideLayouts/_rels/slideLayout3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7.xml"/></Relationships>
</file>

<file path=ppt/slideLayouts/_rels/slideLayout3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7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3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7.xml"/></Relationships>
</file>

<file path=ppt/slideLayouts/_rels/slideLayout3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7.xml"/></Relationships>
</file>

<file path=ppt/slideLayouts/_rels/slideLayout3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8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9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0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1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2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3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4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8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3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8.xml"/></Relationships>
</file>

<file path=ppt/slideLayouts/_rels/slideLayout3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8.xml"/></Relationships>
</file>

<file path=ppt/slideLayouts/_rels/slideLayout3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8.xml"/></Relationships>
</file>

<file path=ppt/slideLayouts/_rels/slideLayout3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8.xml"/></Relationships>
</file>

<file path=ppt/slideLayouts/_rels/slideLayout3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8.xml"/></Relationships>
</file>

<file path=ppt/slideLayouts/_rels/slideLayout3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8.xml"/></Relationships>
</file>

<file path=ppt/slideLayouts/_rels/slideLayout39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5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9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6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9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7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9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8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4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40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9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0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1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9.xml"/></Relationships>
</file>

<file path=ppt/slideLayouts/_rels/slideLayout4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9.xml"/></Relationships>
</file>

<file path=ppt/slideLayouts/_rels/slideLayout4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9.xml"/></Relationships>
</file>

<file path=ppt/slideLayouts/_rels/slideLayout4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9.xml"/></Relationships>
</file>

<file path=ppt/slideLayouts/_rels/slideLayout4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9.xml"/></Relationships>
</file>

<file path=ppt/slideLayouts/_rels/slideLayout4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9.xml"/></Relationships>
</file>

<file path=ppt/slideLayouts/_rels/slideLayout4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9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.xml"/></Relationships>
</file>

<file path=ppt/slideLayouts/_rels/slideLayout4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8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9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60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61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62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63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64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0.xml"/></Relationships>
</file>

<file path=ppt/slideLayouts/_rels/slideLayout4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0.xml"/></Relationships>
</file>

<file path=ppt/slideLayouts/_rels/slideLayout4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0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.xml"/></Relationships>
</file>

<file path=ppt/slideLayouts/_rels/slideLayout4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0.xml"/></Relationships>
</file>

<file path=ppt/slideLayouts/_rels/slideLayout4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0.xml"/></Relationships>
</file>

<file path=ppt/slideLayouts/_rels/slideLayout4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0.xml"/></Relationships>
</file>

<file path=ppt/slideLayouts/_rels/slideLayout4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0.xml"/></Relationships>
</file>

<file path=ppt/slideLayouts/_rels/slideLayout4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8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9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0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1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2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3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1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4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1.xml"/></Relationships>
</file>

<file path=ppt/slideLayouts/_rels/slideLayout4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1.xml"/></Relationships>
</file>

<file path=ppt/slideLayouts/_rels/slideLayout4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1.xml"/></Relationships>
</file>

<file path=ppt/slideLayouts/_rels/slideLayout4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1.xml"/></Relationships>
</file>

<file path=ppt/slideLayouts/_rels/slideLayout4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1.xml"/></Relationships>
</file>

<file path=ppt/slideLayouts/_rels/slideLayout4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1.xml"/></Relationships>
</file>

<file path=ppt/slideLayouts/_rels/slideLayout4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1.xml"/></Relationships>
</file>

<file path=ppt/slideLayouts/_rels/slideLayout4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jpeg"/><Relationship Id="rId1" Type="http://schemas.openxmlformats.org/officeDocument/2006/relationships/slideMaster" Target="../slideMasters/slideMaster31.xml"/></Relationships>
</file>

<file path=ppt/slideLayouts/_rels/slideLayout4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5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2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6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7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8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9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0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1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2.xml"/></Relationships>
</file>

<file path=ppt/slideLayouts/_rels/slideLayout4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2.xml"/></Relationships>
</file>

<file path=ppt/slideLayouts/_rels/slideLayout4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2.xml"/></Relationships>
</file>

<file path=ppt/slideLayouts/_rels/slideLayout4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2.xml"/></Relationships>
</file>

<file path=ppt/slideLayouts/_rels/slideLayout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3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2.xml"/></Relationships>
</file>

<file path=ppt/slideLayouts/_rels/slideLayout4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2.xml"/></Relationships>
</file>

<file path=ppt/slideLayouts/_rels/slideLayout4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2.xml"/></Relationships>
</file>

<file path=ppt/slideLayouts/_rels/slideLayout4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8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9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0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1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2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3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4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4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3.xml"/></Relationships>
</file>

<file path=ppt/slideLayouts/_rels/slideLayout4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3.xml"/></Relationships>
</file>

<file path=ppt/slideLayouts/_rels/slideLayout4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3.xml"/></Relationships>
</file>

<file path=ppt/slideLayouts/_rels/slideLayout4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3.xml"/></Relationships>
</file>

<file path=ppt/slideLayouts/_rels/slideLayout4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3.xml"/></Relationships>
</file>

<file path=ppt/slideLayouts/_rels/slideLayout4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3.xml"/></Relationships>
</file>

<file path=ppt/slideLayouts/_rels/slideLayout4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3.xml"/></Relationships>
</file>

<file path=ppt/slideLayouts/_rels/slideLayout4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4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4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5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4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4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4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0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6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4.xml"/></Relationships>
</file>

<file path=ppt/slideLayouts/_rels/slideLayout4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jpeg"/><Relationship Id="rId1" Type="http://schemas.openxmlformats.org/officeDocument/2006/relationships/slideMaster" Target="../slideMasters/slideMaster35.xml"/></Relationships>
</file>

<file path=ppt/slideLayouts/_rels/slideLayout4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jpeg"/><Relationship Id="rId1" Type="http://schemas.openxmlformats.org/officeDocument/2006/relationships/slideMaster" Target="../slideMasters/slideMaster35.xml"/></Relationships>
</file>

<file path=ppt/slideLayouts/_rels/slideLayout4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jpeg"/><Relationship Id="rId1" Type="http://schemas.openxmlformats.org/officeDocument/2006/relationships/slideMaster" Target="../slideMasters/slideMaster35.xml"/></Relationships>
</file>

<file path=ppt/slideLayouts/_rels/slideLayout4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4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4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4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5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6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7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7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8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9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9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0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1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6.xml"/></Relationships>
</file>

<file path=ppt/slideLayouts/_rels/slideLayout4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6.xml"/></Relationships>
</file>

<file path=ppt/slideLayouts/_rels/slideLayout4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6.xml"/></Relationships>
</file>

<file path=ppt/slideLayouts/_rels/slideLayout4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6.xml"/></Relationships>
</file>

<file path=ppt/slideLayouts/_rels/slideLayout4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6.xml"/></Relationships>
</file>

<file path=ppt/slideLayouts/_rels/slideLayout4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6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6.xml"/></Relationships>
</file>

<file path=ppt/slideLayouts/_rels/slideLayout5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5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4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5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0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6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7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8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0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9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0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0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7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5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7.xml"/></Relationships>
</file>

<file path=ppt/slideLayouts/_rels/slideLayout5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7.xml"/></Relationships>
</file>

<file path=ppt/slideLayouts/_rels/slideLayout5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7.xml"/></Relationships>
</file>

<file path=ppt/slideLayouts/_rels/slideLayout5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7.xml"/></Relationships>
</file>

<file path=ppt/slideLayouts/_rels/slideLayout5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7.xml"/></Relationships>
</file>

<file path=ppt/slideLayouts/_rels/slideLayout5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7.xml"/></Relationships>
</file>

<file path=ppt/slideLayouts/_rels/slideLayout5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4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5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6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7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5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8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9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0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8.xml"/></Relationships>
</file>

<file path=ppt/slideLayouts/_rels/slideLayout5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8.xml"/></Relationships>
</file>

<file path=ppt/slideLayouts/_rels/slideLayout5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8.xml"/></Relationships>
</file>

<file path=ppt/slideLayouts/_rels/slideLayout5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8.xml"/></Relationships>
</file>

<file path=ppt/slideLayouts/_rels/slideLayout5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8.xml"/></Relationships>
</file>

<file path=ppt/slideLayouts/_rels/slideLayout5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8.xml"/></Relationships>
</file>

<file path=ppt/slideLayouts/_rels/slideLayout5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8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.xml"/></Relationships>
</file>

<file path=ppt/slideLayouts/_rels/slideLayout5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jpeg"/><Relationship Id="rId1" Type="http://schemas.openxmlformats.org/officeDocument/2006/relationships/slideMaster" Target="../slideMasters/slideMaster38.xml"/></Relationships>
</file>

<file path=ppt/slideLayouts/_rels/slideLayout5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4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5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6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7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8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9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0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9.xml"/></Relationships>
</file>

<file path=ppt/slideLayouts/_rels/slideLayout5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9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.xml"/></Relationships>
</file>

<file path=ppt/slideLayouts/_rels/slideLayout5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9.xml"/></Relationships>
</file>

<file path=ppt/slideLayouts/_rels/slideLayout5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9.xml"/></Relationships>
</file>

<file path=ppt/slideLayouts/_rels/slideLayout5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9.xml"/></Relationships>
</file>

<file path=ppt/slideLayouts/_rels/slideLayout5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9.xml"/></Relationships>
</file>

<file path=ppt/slideLayouts/_rels/slideLayout5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9.xml"/></Relationships>
</file>

<file path=ppt/slideLayouts/_rels/slideLayout5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jpeg"/><Relationship Id="rId1" Type="http://schemas.openxmlformats.org/officeDocument/2006/relationships/slideMaster" Target="../slideMasters/slideMaster39.xml"/></Relationships>
</file>

<file path=ppt/slideLayouts/_rels/slideLayout5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67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68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69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70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4.xml"/></Relationships>
</file>

<file path=ppt/slideLayouts/_rels/slideLayout5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71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72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4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73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4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0.xml"/></Relationships>
</file>

<file path=ppt/slideLayouts/_rels/slideLayout5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0.xml"/></Relationships>
</file>

<file path=ppt/slideLayouts/_rels/slideLayout5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0.xml"/></Relationships>
</file>

<file path=ppt/slideLayouts/_rels/slideLayout5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0.xml"/></Relationships>
</file>

<file path=ppt/slideLayouts/_rels/slideLayout5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0.xml"/></Relationships>
</file>

<file path=ppt/slideLayouts/_rels/slideLayout5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40.xml"/></Relationships>
</file>

<file path=ppt/slideLayouts/_rels/slideLayout5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40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4.xml"/></Relationships>
</file>

<file path=ppt/slideLayouts/_rels/slideLayout5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5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6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7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8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9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0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4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1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4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1.xml"/></Relationships>
</file>

<file path=ppt/slideLayouts/_rels/slideLayout5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1.xml"/></Relationships>
</file>

<file path=ppt/slideLayouts/_rels/slideLayout5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1.xml"/></Relationships>
</file>

<file path=ppt/slideLayouts/_rels/slideLayout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1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1.xml"/></Relationships>
</file>

<file path=ppt/slideLayouts/_rels/slideLayout5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1.xml"/></Relationships>
</file>

<file path=ppt/slideLayouts/_rels/slideLayout5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41.xml"/></Relationships>
</file>

<file path=ppt/slideLayouts/_rels/slideLayout5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41.xml"/></Relationships>
</file>

<file path=ppt/slideLayouts/_rels/slideLayout5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jpeg"/><Relationship Id="rId1" Type="http://schemas.openxmlformats.org/officeDocument/2006/relationships/slideMaster" Target="../slideMasters/slideMaster41.xml"/></Relationships>
</file>

<file path=ppt/slideLayouts/_rels/slideLayout5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5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6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7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8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9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2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8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0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4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8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1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4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5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2.xml"/></Relationships>
</file>

<file path=ppt/slideLayouts/_rels/slideLayout5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2.xml"/></Relationships>
</file>

<file path=ppt/slideLayouts/_rels/slideLayout5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2.xml"/></Relationships>
</file>

<file path=ppt/slideLayouts/_rels/slideLayout5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2.xml"/></Relationships>
</file>

<file path=ppt/slideLayouts/_rels/slideLayout5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2.xml"/></Relationships>
</file>

<file path=ppt/slideLayouts/_rels/slideLayout5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42.xml"/></Relationships>
</file>

<file path=ppt/slideLayouts/_rels/slideLayout5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42.xml"/></Relationships>
</file>

<file path=ppt/slideLayouts/_rels/slideLayout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3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8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4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5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6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7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0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1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2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3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4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5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6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7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8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9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0.sv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1.svg"/><Relationship Id="rId7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2.sv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3.sv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9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4.sv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5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2"/>
          <a:srcRect t="9182" b="6678"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pic>
        <p:nvPicPr>
          <p:cNvPr id="2" name="图片 1" descr="PNG版英文版logo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24127" y="-8455"/>
            <a:ext cx="1741740" cy="1044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59588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女性健康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66128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情绪健康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62572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代谢健康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63080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胃肠健康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603500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免疫健康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281555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婴童健康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44475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zh-CN" altLang="en-US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口腔健康</a:t>
            </a:r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1" name="图片 10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59588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女性健康</a:t>
            </a:r>
          </a:p>
        </p:txBody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66128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情绪健康</a:t>
            </a:r>
          </a:p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62572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代谢健康</a:t>
            </a:r>
          </a:p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63080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胃肠健康</a:t>
            </a:r>
          </a:p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603500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免疫健康</a:t>
            </a:r>
          </a:p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281555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婴童健康</a:t>
            </a:r>
          </a:p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44475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zh-CN" altLang="en-US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口腔健康</a:t>
            </a:r>
          </a:p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2"/>
          <a:srcRect t="9182" b="6678"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pic>
        <p:nvPicPr>
          <p:cNvPr id="2" name="图片 1" descr="PNG版英文版logo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24127" y="-8455"/>
            <a:ext cx="1741740" cy="1044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2"/>
          <a:srcRect t="9182" b="6678"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pic>
        <p:nvPicPr>
          <p:cNvPr id="2" name="图片 1" descr="PNG版英文版logo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24127" y="-8455"/>
            <a:ext cx="1741740" cy="1044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2"/>
          <a:srcRect t="9182" b="6678"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pic>
        <p:nvPicPr>
          <p:cNvPr id="2" name="图片 1" descr="PNG版英文版logo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24127" y="-8455"/>
            <a:ext cx="1741740" cy="1044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封面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0095" cy="685736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2"/>
          <a:srcRect t="9182" b="6678"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pic>
        <p:nvPicPr>
          <p:cNvPr id="2" name="图片 1" descr="PNG版英文版logo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24127" y="-8455"/>
            <a:ext cx="1741740" cy="1044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封低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4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4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4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4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4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5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5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5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5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5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5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5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5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5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5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5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5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5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5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5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5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5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2"/>
          <a:srcRect t="9182" b="6678"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pic>
        <p:nvPicPr>
          <p:cNvPr id="2" name="图片 1" descr="PNG版英文版logo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24127" y="-8455"/>
            <a:ext cx="1741740" cy="1044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5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5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5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5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5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5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5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2"/>
          <a:srcRect t="9182" b="6678"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pic>
        <p:nvPicPr>
          <p:cNvPr id="2" name="图片 1" descr="PNG版英文版logo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24127" y="-8455"/>
            <a:ext cx="1741740" cy="1044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5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5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5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5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5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5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5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5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5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5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5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5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5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5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2"/>
          <a:srcRect t="9182" b="6678"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pic>
        <p:nvPicPr>
          <p:cNvPr id="2" name="图片 1" descr="PNG版英文版logo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24127" y="-8455"/>
            <a:ext cx="1741740" cy="1044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5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5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5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5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5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5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Mental Health</a:t>
            </a: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Metabolic Health</a:t>
            </a: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 Health</a:t>
            </a:r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Dental &amp; Oral Health</a:t>
            </a: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90204" pitchFamily="34" charset="0"/>
                <a:ea typeface="思源黑体 CN" panose="020B0500000000000000" pitchFamily="34" charset="-122"/>
                <a:cs typeface="Arial" panose="020B0604020202090204" pitchFamily="34" charset="0"/>
                <a:sym typeface="+mn-ea"/>
              </a:rPr>
              <a:t>’s Health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5.xml"/><Relationship Id="rId13" Type="http://schemas.openxmlformats.org/officeDocument/2006/relationships/slideLayout" Target="../slideLayouts/slideLayout140.xml"/><Relationship Id="rId3" Type="http://schemas.openxmlformats.org/officeDocument/2006/relationships/slideLayout" Target="../slideLayouts/slideLayout130.xml"/><Relationship Id="rId7" Type="http://schemas.openxmlformats.org/officeDocument/2006/relationships/slideLayout" Target="../slideLayouts/slideLayout134.xml"/><Relationship Id="rId12" Type="http://schemas.openxmlformats.org/officeDocument/2006/relationships/slideLayout" Target="../slideLayouts/slideLayout139.xml"/><Relationship Id="rId2" Type="http://schemas.openxmlformats.org/officeDocument/2006/relationships/slideLayout" Target="../slideLayouts/slideLayout129.xml"/><Relationship Id="rId1" Type="http://schemas.openxmlformats.org/officeDocument/2006/relationships/slideLayout" Target="../slideLayouts/slideLayout128.xml"/><Relationship Id="rId6" Type="http://schemas.openxmlformats.org/officeDocument/2006/relationships/slideLayout" Target="../slideLayouts/slideLayout133.xml"/><Relationship Id="rId11" Type="http://schemas.openxmlformats.org/officeDocument/2006/relationships/slideLayout" Target="../slideLayouts/slideLayout138.xml"/><Relationship Id="rId5" Type="http://schemas.openxmlformats.org/officeDocument/2006/relationships/slideLayout" Target="../slideLayouts/slideLayout132.xml"/><Relationship Id="rId15" Type="http://schemas.openxmlformats.org/officeDocument/2006/relationships/theme" Target="../theme/theme10.xml"/><Relationship Id="rId10" Type="http://schemas.openxmlformats.org/officeDocument/2006/relationships/slideLayout" Target="../slideLayouts/slideLayout137.xml"/><Relationship Id="rId4" Type="http://schemas.openxmlformats.org/officeDocument/2006/relationships/slideLayout" Target="../slideLayouts/slideLayout131.xml"/><Relationship Id="rId9" Type="http://schemas.openxmlformats.org/officeDocument/2006/relationships/slideLayout" Target="../slideLayouts/slideLayout136.xml"/><Relationship Id="rId14" Type="http://schemas.openxmlformats.org/officeDocument/2006/relationships/slideLayout" Target="../slideLayouts/slideLayout141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9.xml"/><Relationship Id="rId13" Type="http://schemas.openxmlformats.org/officeDocument/2006/relationships/slideLayout" Target="../slideLayouts/slideLayout154.xml"/><Relationship Id="rId3" Type="http://schemas.openxmlformats.org/officeDocument/2006/relationships/slideLayout" Target="../slideLayouts/slideLayout144.xml"/><Relationship Id="rId7" Type="http://schemas.openxmlformats.org/officeDocument/2006/relationships/slideLayout" Target="../slideLayouts/slideLayout148.xml"/><Relationship Id="rId12" Type="http://schemas.openxmlformats.org/officeDocument/2006/relationships/slideLayout" Target="../slideLayouts/slideLayout153.xml"/><Relationship Id="rId2" Type="http://schemas.openxmlformats.org/officeDocument/2006/relationships/slideLayout" Target="../slideLayouts/slideLayout143.xml"/><Relationship Id="rId1" Type="http://schemas.openxmlformats.org/officeDocument/2006/relationships/slideLayout" Target="../slideLayouts/slideLayout142.xml"/><Relationship Id="rId6" Type="http://schemas.openxmlformats.org/officeDocument/2006/relationships/slideLayout" Target="../slideLayouts/slideLayout147.xml"/><Relationship Id="rId11" Type="http://schemas.openxmlformats.org/officeDocument/2006/relationships/slideLayout" Target="../slideLayouts/slideLayout152.xml"/><Relationship Id="rId5" Type="http://schemas.openxmlformats.org/officeDocument/2006/relationships/slideLayout" Target="../slideLayouts/slideLayout146.xml"/><Relationship Id="rId15" Type="http://schemas.openxmlformats.org/officeDocument/2006/relationships/theme" Target="../theme/theme11.xml"/><Relationship Id="rId10" Type="http://schemas.openxmlformats.org/officeDocument/2006/relationships/slideLayout" Target="../slideLayouts/slideLayout151.xml"/><Relationship Id="rId4" Type="http://schemas.openxmlformats.org/officeDocument/2006/relationships/slideLayout" Target="../slideLayouts/slideLayout145.xml"/><Relationship Id="rId9" Type="http://schemas.openxmlformats.org/officeDocument/2006/relationships/slideLayout" Target="../slideLayouts/slideLayout150.xml"/><Relationship Id="rId14" Type="http://schemas.openxmlformats.org/officeDocument/2006/relationships/slideLayout" Target="../slideLayouts/slideLayout155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13" Type="http://schemas.openxmlformats.org/officeDocument/2006/relationships/slideLayout" Target="../slideLayouts/slideLayout168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slideLayout" Target="../slideLayouts/slideLayout167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5" Type="http://schemas.openxmlformats.org/officeDocument/2006/relationships/theme" Target="../theme/theme12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Relationship Id="rId14" Type="http://schemas.openxmlformats.org/officeDocument/2006/relationships/slideLayout" Target="../slideLayouts/slideLayout169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7.xml"/><Relationship Id="rId13" Type="http://schemas.openxmlformats.org/officeDocument/2006/relationships/slideLayout" Target="../slideLayouts/slideLayout182.xml"/><Relationship Id="rId3" Type="http://schemas.openxmlformats.org/officeDocument/2006/relationships/slideLayout" Target="../slideLayouts/slideLayout172.xml"/><Relationship Id="rId7" Type="http://schemas.openxmlformats.org/officeDocument/2006/relationships/slideLayout" Target="../slideLayouts/slideLayout176.xml"/><Relationship Id="rId12" Type="http://schemas.openxmlformats.org/officeDocument/2006/relationships/slideLayout" Target="../slideLayouts/slideLayout181.xml"/><Relationship Id="rId2" Type="http://schemas.openxmlformats.org/officeDocument/2006/relationships/slideLayout" Target="../slideLayouts/slideLayout171.xml"/><Relationship Id="rId1" Type="http://schemas.openxmlformats.org/officeDocument/2006/relationships/slideLayout" Target="../slideLayouts/slideLayout170.xml"/><Relationship Id="rId6" Type="http://schemas.openxmlformats.org/officeDocument/2006/relationships/slideLayout" Target="../slideLayouts/slideLayout175.xml"/><Relationship Id="rId11" Type="http://schemas.openxmlformats.org/officeDocument/2006/relationships/slideLayout" Target="../slideLayouts/slideLayout180.xml"/><Relationship Id="rId5" Type="http://schemas.openxmlformats.org/officeDocument/2006/relationships/slideLayout" Target="../slideLayouts/slideLayout174.xml"/><Relationship Id="rId15" Type="http://schemas.openxmlformats.org/officeDocument/2006/relationships/theme" Target="../theme/theme13.xml"/><Relationship Id="rId10" Type="http://schemas.openxmlformats.org/officeDocument/2006/relationships/slideLayout" Target="../slideLayouts/slideLayout179.xml"/><Relationship Id="rId4" Type="http://schemas.openxmlformats.org/officeDocument/2006/relationships/slideLayout" Target="../slideLayouts/slideLayout173.xml"/><Relationship Id="rId9" Type="http://schemas.openxmlformats.org/officeDocument/2006/relationships/slideLayout" Target="../slideLayouts/slideLayout178.xml"/><Relationship Id="rId14" Type="http://schemas.openxmlformats.org/officeDocument/2006/relationships/slideLayout" Target="../slideLayouts/slideLayout18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1.xml"/><Relationship Id="rId13" Type="http://schemas.openxmlformats.org/officeDocument/2006/relationships/slideLayout" Target="../slideLayouts/slideLayout196.xml"/><Relationship Id="rId3" Type="http://schemas.openxmlformats.org/officeDocument/2006/relationships/slideLayout" Target="../slideLayouts/slideLayout186.xml"/><Relationship Id="rId7" Type="http://schemas.openxmlformats.org/officeDocument/2006/relationships/slideLayout" Target="../slideLayouts/slideLayout190.xml"/><Relationship Id="rId12" Type="http://schemas.openxmlformats.org/officeDocument/2006/relationships/slideLayout" Target="../slideLayouts/slideLayout195.xml"/><Relationship Id="rId2" Type="http://schemas.openxmlformats.org/officeDocument/2006/relationships/slideLayout" Target="../slideLayouts/slideLayout185.xml"/><Relationship Id="rId1" Type="http://schemas.openxmlformats.org/officeDocument/2006/relationships/slideLayout" Target="../slideLayouts/slideLayout184.xml"/><Relationship Id="rId6" Type="http://schemas.openxmlformats.org/officeDocument/2006/relationships/slideLayout" Target="../slideLayouts/slideLayout189.xml"/><Relationship Id="rId11" Type="http://schemas.openxmlformats.org/officeDocument/2006/relationships/slideLayout" Target="../slideLayouts/slideLayout194.xml"/><Relationship Id="rId5" Type="http://schemas.openxmlformats.org/officeDocument/2006/relationships/slideLayout" Target="../slideLayouts/slideLayout188.xml"/><Relationship Id="rId15" Type="http://schemas.openxmlformats.org/officeDocument/2006/relationships/theme" Target="../theme/theme14.xml"/><Relationship Id="rId10" Type="http://schemas.openxmlformats.org/officeDocument/2006/relationships/slideLayout" Target="../slideLayouts/slideLayout193.xml"/><Relationship Id="rId4" Type="http://schemas.openxmlformats.org/officeDocument/2006/relationships/slideLayout" Target="../slideLayouts/slideLayout187.xml"/><Relationship Id="rId9" Type="http://schemas.openxmlformats.org/officeDocument/2006/relationships/slideLayout" Target="../slideLayouts/slideLayout192.xml"/><Relationship Id="rId14" Type="http://schemas.openxmlformats.org/officeDocument/2006/relationships/slideLayout" Target="../slideLayouts/slideLayout197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5.xml"/><Relationship Id="rId13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00.xml"/><Relationship Id="rId7" Type="http://schemas.openxmlformats.org/officeDocument/2006/relationships/slideLayout" Target="../slideLayouts/slideLayout204.xml"/><Relationship Id="rId12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199.xml"/><Relationship Id="rId1" Type="http://schemas.openxmlformats.org/officeDocument/2006/relationships/slideLayout" Target="../slideLayouts/slideLayout198.xml"/><Relationship Id="rId6" Type="http://schemas.openxmlformats.org/officeDocument/2006/relationships/slideLayout" Target="../slideLayouts/slideLayout203.xml"/><Relationship Id="rId11" Type="http://schemas.openxmlformats.org/officeDocument/2006/relationships/slideLayout" Target="../slideLayouts/slideLayout208.xml"/><Relationship Id="rId5" Type="http://schemas.openxmlformats.org/officeDocument/2006/relationships/slideLayout" Target="../slideLayouts/slideLayout202.xml"/><Relationship Id="rId15" Type="http://schemas.openxmlformats.org/officeDocument/2006/relationships/theme" Target="../theme/theme15.xml"/><Relationship Id="rId10" Type="http://schemas.openxmlformats.org/officeDocument/2006/relationships/slideLayout" Target="../slideLayouts/slideLayout207.xml"/><Relationship Id="rId4" Type="http://schemas.openxmlformats.org/officeDocument/2006/relationships/slideLayout" Target="../slideLayouts/slideLayout201.xml"/><Relationship Id="rId9" Type="http://schemas.openxmlformats.org/officeDocument/2006/relationships/slideLayout" Target="../slideLayouts/slideLayout206.xml"/><Relationship Id="rId14" Type="http://schemas.openxmlformats.org/officeDocument/2006/relationships/slideLayout" Target="../slideLayouts/slideLayout211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9.xml"/><Relationship Id="rId13" Type="http://schemas.openxmlformats.org/officeDocument/2006/relationships/slideLayout" Target="../slideLayouts/slideLayout224.xml"/><Relationship Id="rId3" Type="http://schemas.openxmlformats.org/officeDocument/2006/relationships/slideLayout" Target="../slideLayouts/slideLayout214.xml"/><Relationship Id="rId7" Type="http://schemas.openxmlformats.org/officeDocument/2006/relationships/slideLayout" Target="../slideLayouts/slideLayout218.xml"/><Relationship Id="rId12" Type="http://schemas.openxmlformats.org/officeDocument/2006/relationships/slideLayout" Target="../slideLayouts/slideLayout223.xml"/><Relationship Id="rId2" Type="http://schemas.openxmlformats.org/officeDocument/2006/relationships/slideLayout" Target="../slideLayouts/slideLayout213.xml"/><Relationship Id="rId1" Type="http://schemas.openxmlformats.org/officeDocument/2006/relationships/slideLayout" Target="../slideLayouts/slideLayout212.xml"/><Relationship Id="rId6" Type="http://schemas.openxmlformats.org/officeDocument/2006/relationships/slideLayout" Target="../slideLayouts/slideLayout217.xml"/><Relationship Id="rId11" Type="http://schemas.openxmlformats.org/officeDocument/2006/relationships/slideLayout" Target="../slideLayouts/slideLayout222.xml"/><Relationship Id="rId5" Type="http://schemas.openxmlformats.org/officeDocument/2006/relationships/slideLayout" Target="../slideLayouts/slideLayout216.xml"/><Relationship Id="rId15" Type="http://schemas.openxmlformats.org/officeDocument/2006/relationships/theme" Target="../theme/theme16.xml"/><Relationship Id="rId10" Type="http://schemas.openxmlformats.org/officeDocument/2006/relationships/slideLayout" Target="../slideLayouts/slideLayout221.xml"/><Relationship Id="rId4" Type="http://schemas.openxmlformats.org/officeDocument/2006/relationships/slideLayout" Target="../slideLayouts/slideLayout215.xml"/><Relationship Id="rId9" Type="http://schemas.openxmlformats.org/officeDocument/2006/relationships/slideLayout" Target="../slideLayouts/slideLayout220.xml"/><Relationship Id="rId14" Type="http://schemas.openxmlformats.org/officeDocument/2006/relationships/slideLayout" Target="../slideLayouts/slideLayout225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3.xml"/><Relationship Id="rId13" Type="http://schemas.openxmlformats.org/officeDocument/2006/relationships/slideLayout" Target="../slideLayouts/slideLayout238.xml"/><Relationship Id="rId3" Type="http://schemas.openxmlformats.org/officeDocument/2006/relationships/slideLayout" Target="../slideLayouts/slideLayout228.xml"/><Relationship Id="rId7" Type="http://schemas.openxmlformats.org/officeDocument/2006/relationships/slideLayout" Target="../slideLayouts/slideLayout232.xml"/><Relationship Id="rId12" Type="http://schemas.openxmlformats.org/officeDocument/2006/relationships/slideLayout" Target="../slideLayouts/slideLayout237.xml"/><Relationship Id="rId2" Type="http://schemas.openxmlformats.org/officeDocument/2006/relationships/slideLayout" Target="../slideLayouts/slideLayout227.xml"/><Relationship Id="rId1" Type="http://schemas.openxmlformats.org/officeDocument/2006/relationships/slideLayout" Target="../slideLayouts/slideLayout226.xml"/><Relationship Id="rId6" Type="http://schemas.openxmlformats.org/officeDocument/2006/relationships/slideLayout" Target="../slideLayouts/slideLayout231.xml"/><Relationship Id="rId11" Type="http://schemas.openxmlformats.org/officeDocument/2006/relationships/slideLayout" Target="../slideLayouts/slideLayout236.xml"/><Relationship Id="rId5" Type="http://schemas.openxmlformats.org/officeDocument/2006/relationships/slideLayout" Target="../slideLayouts/slideLayout230.xml"/><Relationship Id="rId15" Type="http://schemas.openxmlformats.org/officeDocument/2006/relationships/theme" Target="../theme/theme17.xml"/><Relationship Id="rId10" Type="http://schemas.openxmlformats.org/officeDocument/2006/relationships/slideLayout" Target="../slideLayouts/slideLayout235.xml"/><Relationship Id="rId4" Type="http://schemas.openxmlformats.org/officeDocument/2006/relationships/slideLayout" Target="../slideLayouts/slideLayout229.xml"/><Relationship Id="rId9" Type="http://schemas.openxmlformats.org/officeDocument/2006/relationships/slideLayout" Target="../slideLayouts/slideLayout234.xml"/><Relationship Id="rId14" Type="http://schemas.openxmlformats.org/officeDocument/2006/relationships/slideLayout" Target="../slideLayouts/slideLayout239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7.xml"/><Relationship Id="rId13" Type="http://schemas.openxmlformats.org/officeDocument/2006/relationships/slideLayout" Target="../slideLayouts/slideLayout252.xml"/><Relationship Id="rId3" Type="http://schemas.openxmlformats.org/officeDocument/2006/relationships/slideLayout" Target="../slideLayouts/slideLayout242.xml"/><Relationship Id="rId7" Type="http://schemas.openxmlformats.org/officeDocument/2006/relationships/slideLayout" Target="../slideLayouts/slideLayout246.xml"/><Relationship Id="rId12" Type="http://schemas.openxmlformats.org/officeDocument/2006/relationships/slideLayout" Target="../slideLayouts/slideLayout251.xml"/><Relationship Id="rId2" Type="http://schemas.openxmlformats.org/officeDocument/2006/relationships/slideLayout" Target="../slideLayouts/slideLayout241.xml"/><Relationship Id="rId1" Type="http://schemas.openxmlformats.org/officeDocument/2006/relationships/slideLayout" Target="../slideLayouts/slideLayout240.xml"/><Relationship Id="rId6" Type="http://schemas.openxmlformats.org/officeDocument/2006/relationships/slideLayout" Target="../slideLayouts/slideLayout245.xml"/><Relationship Id="rId11" Type="http://schemas.openxmlformats.org/officeDocument/2006/relationships/slideLayout" Target="../slideLayouts/slideLayout250.xml"/><Relationship Id="rId5" Type="http://schemas.openxmlformats.org/officeDocument/2006/relationships/slideLayout" Target="../slideLayouts/slideLayout244.xml"/><Relationship Id="rId15" Type="http://schemas.openxmlformats.org/officeDocument/2006/relationships/theme" Target="../theme/theme18.xml"/><Relationship Id="rId10" Type="http://schemas.openxmlformats.org/officeDocument/2006/relationships/slideLayout" Target="../slideLayouts/slideLayout249.xml"/><Relationship Id="rId4" Type="http://schemas.openxmlformats.org/officeDocument/2006/relationships/slideLayout" Target="../slideLayouts/slideLayout243.xml"/><Relationship Id="rId9" Type="http://schemas.openxmlformats.org/officeDocument/2006/relationships/slideLayout" Target="../slideLayouts/slideLayout248.xml"/><Relationship Id="rId14" Type="http://schemas.openxmlformats.org/officeDocument/2006/relationships/slideLayout" Target="../slideLayouts/slideLayout253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1.xml"/><Relationship Id="rId13" Type="http://schemas.openxmlformats.org/officeDocument/2006/relationships/slideLayout" Target="../slideLayouts/slideLayout266.xml"/><Relationship Id="rId3" Type="http://schemas.openxmlformats.org/officeDocument/2006/relationships/slideLayout" Target="../slideLayouts/slideLayout256.xml"/><Relationship Id="rId7" Type="http://schemas.openxmlformats.org/officeDocument/2006/relationships/slideLayout" Target="../slideLayouts/slideLayout260.xml"/><Relationship Id="rId12" Type="http://schemas.openxmlformats.org/officeDocument/2006/relationships/slideLayout" Target="../slideLayouts/slideLayout265.xml"/><Relationship Id="rId2" Type="http://schemas.openxmlformats.org/officeDocument/2006/relationships/slideLayout" Target="../slideLayouts/slideLayout255.xml"/><Relationship Id="rId1" Type="http://schemas.openxmlformats.org/officeDocument/2006/relationships/slideLayout" Target="../slideLayouts/slideLayout254.xml"/><Relationship Id="rId6" Type="http://schemas.openxmlformats.org/officeDocument/2006/relationships/slideLayout" Target="../slideLayouts/slideLayout259.xml"/><Relationship Id="rId11" Type="http://schemas.openxmlformats.org/officeDocument/2006/relationships/slideLayout" Target="../slideLayouts/slideLayout264.xml"/><Relationship Id="rId5" Type="http://schemas.openxmlformats.org/officeDocument/2006/relationships/slideLayout" Target="../slideLayouts/slideLayout258.xml"/><Relationship Id="rId15" Type="http://schemas.openxmlformats.org/officeDocument/2006/relationships/theme" Target="../theme/theme19.xml"/><Relationship Id="rId10" Type="http://schemas.openxmlformats.org/officeDocument/2006/relationships/slideLayout" Target="../slideLayouts/slideLayout263.xml"/><Relationship Id="rId4" Type="http://schemas.openxmlformats.org/officeDocument/2006/relationships/slideLayout" Target="../slideLayouts/slideLayout257.xml"/><Relationship Id="rId9" Type="http://schemas.openxmlformats.org/officeDocument/2006/relationships/slideLayout" Target="../slideLayouts/slideLayout262.xml"/><Relationship Id="rId14" Type="http://schemas.openxmlformats.org/officeDocument/2006/relationships/slideLayout" Target="../slideLayouts/slideLayout26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5.xml"/><Relationship Id="rId13" Type="http://schemas.openxmlformats.org/officeDocument/2006/relationships/slideLayout" Target="../slideLayouts/slideLayout280.xml"/><Relationship Id="rId3" Type="http://schemas.openxmlformats.org/officeDocument/2006/relationships/slideLayout" Target="../slideLayouts/slideLayout270.xml"/><Relationship Id="rId7" Type="http://schemas.openxmlformats.org/officeDocument/2006/relationships/slideLayout" Target="../slideLayouts/slideLayout274.xml"/><Relationship Id="rId12" Type="http://schemas.openxmlformats.org/officeDocument/2006/relationships/slideLayout" Target="../slideLayouts/slideLayout279.xml"/><Relationship Id="rId2" Type="http://schemas.openxmlformats.org/officeDocument/2006/relationships/slideLayout" Target="../slideLayouts/slideLayout269.xml"/><Relationship Id="rId1" Type="http://schemas.openxmlformats.org/officeDocument/2006/relationships/slideLayout" Target="../slideLayouts/slideLayout268.xml"/><Relationship Id="rId6" Type="http://schemas.openxmlformats.org/officeDocument/2006/relationships/slideLayout" Target="../slideLayouts/slideLayout273.xml"/><Relationship Id="rId11" Type="http://schemas.openxmlformats.org/officeDocument/2006/relationships/slideLayout" Target="../slideLayouts/slideLayout278.xml"/><Relationship Id="rId5" Type="http://schemas.openxmlformats.org/officeDocument/2006/relationships/slideLayout" Target="../slideLayouts/slideLayout272.xml"/><Relationship Id="rId15" Type="http://schemas.openxmlformats.org/officeDocument/2006/relationships/theme" Target="../theme/theme20.xml"/><Relationship Id="rId10" Type="http://schemas.openxmlformats.org/officeDocument/2006/relationships/slideLayout" Target="../slideLayouts/slideLayout277.xml"/><Relationship Id="rId4" Type="http://schemas.openxmlformats.org/officeDocument/2006/relationships/slideLayout" Target="../slideLayouts/slideLayout271.xml"/><Relationship Id="rId9" Type="http://schemas.openxmlformats.org/officeDocument/2006/relationships/slideLayout" Target="../slideLayouts/slideLayout276.xml"/><Relationship Id="rId14" Type="http://schemas.openxmlformats.org/officeDocument/2006/relationships/slideLayout" Target="../slideLayouts/slideLayout281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9.xml"/><Relationship Id="rId13" Type="http://schemas.openxmlformats.org/officeDocument/2006/relationships/slideLayout" Target="../slideLayouts/slideLayout294.xml"/><Relationship Id="rId3" Type="http://schemas.openxmlformats.org/officeDocument/2006/relationships/slideLayout" Target="../slideLayouts/slideLayout284.xml"/><Relationship Id="rId7" Type="http://schemas.openxmlformats.org/officeDocument/2006/relationships/slideLayout" Target="../slideLayouts/slideLayout288.xml"/><Relationship Id="rId12" Type="http://schemas.openxmlformats.org/officeDocument/2006/relationships/slideLayout" Target="../slideLayouts/slideLayout293.xml"/><Relationship Id="rId2" Type="http://schemas.openxmlformats.org/officeDocument/2006/relationships/slideLayout" Target="../slideLayouts/slideLayout283.xml"/><Relationship Id="rId16" Type="http://schemas.openxmlformats.org/officeDocument/2006/relationships/theme" Target="../theme/theme21.xml"/><Relationship Id="rId1" Type="http://schemas.openxmlformats.org/officeDocument/2006/relationships/slideLayout" Target="../slideLayouts/slideLayout282.xml"/><Relationship Id="rId6" Type="http://schemas.openxmlformats.org/officeDocument/2006/relationships/slideLayout" Target="../slideLayouts/slideLayout287.xml"/><Relationship Id="rId11" Type="http://schemas.openxmlformats.org/officeDocument/2006/relationships/slideLayout" Target="../slideLayouts/slideLayout292.xml"/><Relationship Id="rId5" Type="http://schemas.openxmlformats.org/officeDocument/2006/relationships/slideLayout" Target="../slideLayouts/slideLayout286.xml"/><Relationship Id="rId15" Type="http://schemas.openxmlformats.org/officeDocument/2006/relationships/slideLayout" Target="../slideLayouts/slideLayout296.xml"/><Relationship Id="rId10" Type="http://schemas.openxmlformats.org/officeDocument/2006/relationships/slideLayout" Target="../slideLayouts/slideLayout291.xml"/><Relationship Id="rId4" Type="http://schemas.openxmlformats.org/officeDocument/2006/relationships/slideLayout" Target="../slideLayouts/slideLayout285.xml"/><Relationship Id="rId9" Type="http://schemas.openxmlformats.org/officeDocument/2006/relationships/slideLayout" Target="../slideLayouts/slideLayout290.xml"/><Relationship Id="rId14" Type="http://schemas.openxmlformats.org/officeDocument/2006/relationships/slideLayout" Target="../slideLayouts/slideLayout295.xml"/></Relationships>
</file>

<file path=ppt/slideMasters/_rels/slideMaster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4.xml"/><Relationship Id="rId13" Type="http://schemas.openxmlformats.org/officeDocument/2006/relationships/slideLayout" Target="../slideLayouts/slideLayout309.xml"/><Relationship Id="rId3" Type="http://schemas.openxmlformats.org/officeDocument/2006/relationships/slideLayout" Target="../slideLayouts/slideLayout299.xml"/><Relationship Id="rId7" Type="http://schemas.openxmlformats.org/officeDocument/2006/relationships/slideLayout" Target="../slideLayouts/slideLayout303.xml"/><Relationship Id="rId12" Type="http://schemas.openxmlformats.org/officeDocument/2006/relationships/slideLayout" Target="../slideLayouts/slideLayout308.xml"/><Relationship Id="rId2" Type="http://schemas.openxmlformats.org/officeDocument/2006/relationships/slideLayout" Target="../slideLayouts/slideLayout298.xml"/><Relationship Id="rId1" Type="http://schemas.openxmlformats.org/officeDocument/2006/relationships/slideLayout" Target="../slideLayouts/slideLayout297.xml"/><Relationship Id="rId6" Type="http://schemas.openxmlformats.org/officeDocument/2006/relationships/slideLayout" Target="../slideLayouts/slideLayout302.xml"/><Relationship Id="rId11" Type="http://schemas.openxmlformats.org/officeDocument/2006/relationships/slideLayout" Target="../slideLayouts/slideLayout307.xml"/><Relationship Id="rId5" Type="http://schemas.openxmlformats.org/officeDocument/2006/relationships/slideLayout" Target="../slideLayouts/slideLayout301.xml"/><Relationship Id="rId15" Type="http://schemas.openxmlformats.org/officeDocument/2006/relationships/theme" Target="../theme/theme22.xml"/><Relationship Id="rId10" Type="http://schemas.openxmlformats.org/officeDocument/2006/relationships/slideLayout" Target="../slideLayouts/slideLayout306.xml"/><Relationship Id="rId4" Type="http://schemas.openxmlformats.org/officeDocument/2006/relationships/slideLayout" Target="../slideLayouts/slideLayout300.xml"/><Relationship Id="rId9" Type="http://schemas.openxmlformats.org/officeDocument/2006/relationships/slideLayout" Target="../slideLayouts/slideLayout305.xml"/><Relationship Id="rId14" Type="http://schemas.openxmlformats.org/officeDocument/2006/relationships/slideLayout" Target="../slideLayouts/slideLayout310.xml"/></Relationships>
</file>

<file path=ppt/slideMasters/_rels/slideMaster2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8.xml"/><Relationship Id="rId13" Type="http://schemas.openxmlformats.org/officeDocument/2006/relationships/slideLayout" Target="../slideLayouts/slideLayout323.xml"/><Relationship Id="rId3" Type="http://schemas.openxmlformats.org/officeDocument/2006/relationships/slideLayout" Target="../slideLayouts/slideLayout313.xml"/><Relationship Id="rId7" Type="http://schemas.openxmlformats.org/officeDocument/2006/relationships/slideLayout" Target="../slideLayouts/slideLayout317.xml"/><Relationship Id="rId12" Type="http://schemas.openxmlformats.org/officeDocument/2006/relationships/slideLayout" Target="../slideLayouts/slideLayout322.xml"/><Relationship Id="rId2" Type="http://schemas.openxmlformats.org/officeDocument/2006/relationships/slideLayout" Target="../slideLayouts/slideLayout312.xml"/><Relationship Id="rId1" Type="http://schemas.openxmlformats.org/officeDocument/2006/relationships/slideLayout" Target="../slideLayouts/slideLayout311.xml"/><Relationship Id="rId6" Type="http://schemas.openxmlformats.org/officeDocument/2006/relationships/slideLayout" Target="../slideLayouts/slideLayout316.xml"/><Relationship Id="rId11" Type="http://schemas.openxmlformats.org/officeDocument/2006/relationships/slideLayout" Target="../slideLayouts/slideLayout321.xml"/><Relationship Id="rId5" Type="http://schemas.openxmlformats.org/officeDocument/2006/relationships/slideLayout" Target="../slideLayouts/slideLayout315.xml"/><Relationship Id="rId15" Type="http://schemas.openxmlformats.org/officeDocument/2006/relationships/theme" Target="../theme/theme23.xml"/><Relationship Id="rId10" Type="http://schemas.openxmlformats.org/officeDocument/2006/relationships/slideLayout" Target="../slideLayouts/slideLayout320.xml"/><Relationship Id="rId4" Type="http://schemas.openxmlformats.org/officeDocument/2006/relationships/slideLayout" Target="../slideLayouts/slideLayout314.xml"/><Relationship Id="rId9" Type="http://schemas.openxmlformats.org/officeDocument/2006/relationships/slideLayout" Target="../slideLayouts/slideLayout319.xml"/><Relationship Id="rId14" Type="http://schemas.openxmlformats.org/officeDocument/2006/relationships/slideLayout" Target="../slideLayouts/slideLayout324.xml"/></Relationships>
</file>

<file path=ppt/slideMasters/_rels/slideMaster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2.xml"/><Relationship Id="rId13" Type="http://schemas.openxmlformats.org/officeDocument/2006/relationships/slideLayout" Target="../slideLayouts/slideLayout337.xml"/><Relationship Id="rId3" Type="http://schemas.openxmlformats.org/officeDocument/2006/relationships/slideLayout" Target="../slideLayouts/slideLayout327.xml"/><Relationship Id="rId7" Type="http://schemas.openxmlformats.org/officeDocument/2006/relationships/slideLayout" Target="../slideLayouts/slideLayout331.xml"/><Relationship Id="rId12" Type="http://schemas.openxmlformats.org/officeDocument/2006/relationships/slideLayout" Target="../slideLayouts/slideLayout336.xml"/><Relationship Id="rId2" Type="http://schemas.openxmlformats.org/officeDocument/2006/relationships/slideLayout" Target="../slideLayouts/slideLayout326.xml"/><Relationship Id="rId16" Type="http://schemas.openxmlformats.org/officeDocument/2006/relationships/theme" Target="../theme/theme24.xml"/><Relationship Id="rId1" Type="http://schemas.openxmlformats.org/officeDocument/2006/relationships/slideLayout" Target="../slideLayouts/slideLayout325.xml"/><Relationship Id="rId6" Type="http://schemas.openxmlformats.org/officeDocument/2006/relationships/slideLayout" Target="../slideLayouts/slideLayout330.xml"/><Relationship Id="rId11" Type="http://schemas.openxmlformats.org/officeDocument/2006/relationships/slideLayout" Target="../slideLayouts/slideLayout335.xml"/><Relationship Id="rId5" Type="http://schemas.openxmlformats.org/officeDocument/2006/relationships/slideLayout" Target="../slideLayouts/slideLayout329.xml"/><Relationship Id="rId15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34.xml"/><Relationship Id="rId4" Type="http://schemas.openxmlformats.org/officeDocument/2006/relationships/slideLayout" Target="../slideLayouts/slideLayout328.xml"/><Relationship Id="rId9" Type="http://schemas.openxmlformats.org/officeDocument/2006/relationships/slideLayout" Target="../slideLayouts/slideLayout333.xml"/><Relationship Id="rId14" Type="http://schemas.openxmlformats.org/officeDocument/2006/relationships/slideLayout" Target="../slideLayouts/slideLayout338.xml"/></Relationships>
</file>

<file path=ppt/slideMasters/_rels/slideMaster2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7.xml"/><Relationship Id="rId13" Type="http://schemas.openxmlformats.org/officeDocument/2006/relationships/slideLayout" Target="../slideLayouts/slideLayout352.xml"/><Relationship Id="rId3" Type="http://schemas.openxmlformats.org/officeDocument/2006/relationships/slideLayout" Target="../slideLayouts/slideLayout342.xml"/><Relationship Id="rId7" Type="http://schemas.openxmlformats.org/officeDocument/2006/relationships/slideLayout" Target="../slideLayouts/slideLayout346.xml"/><Relationship Id="rId12" Type="http://schemas.openxmlformats.org/officeDocument/2006/relationships/slideLayout" Target="../slideLayouts/slideLayout351.xml"/><Relationship Id="rId2" Type="http://schemas.openxmlformats.org/officeDocument/2006/relationships/slideLayout" Target="../slideLayouts/slideLayout341.xml"/><Relationship Id="rId1" Type="http://schemas.openxmlformats.org/officeDocument/2006/relationships/slideLayout" Target="../slideLayouts/slideLayout340.xml"/><Relationship Id="rId6" Type="http://schemas.openxmlformats.org/officeDocument/2006/relationships/slideLayout" Target="../slideLayouts/slideLayout345.xml"/><Relationship Id="rId11" Type="http://schemas.openxmlformats.org/officeDocument/2006/relationships/slideLayout" Target="../slideLayouts/slideLayout350.xml"/><Relationship Id="rId5" Type="http://schemas.openxmlformats.org/officeDocument/2006/relationships/slideLayout" Target="../slideLayouts/slideLayout344.xml"/><Relationship Id="rId15" Type="http://schemas.openxmlformats.org/officeDocument/2006/relationships/theme" Target="../theme/theme25.xml"/><Relationship Id="rId10" Type="http://schemas.openxmlformats.org/officeDocument/2006/relationships/slideLayout" Target="../slideLayouts/slideLayout349.xml"/><Relationship Id="rId4" Type="http://schemas.openxmlformats.org/officeDocument/2006/relationships/slideLayout" Target="../slideLayouts/slideLayout343.xml"/><Relationship Id="rId9" Type="http://schemas.openxmlformats.org/officeDocument/2006/relationships/slideLayout" Target="../slideLayouts/slideLayout348.xml"/><Relationship Id="rId14" Type="http://schemas.openxmlformats.org/officeDocument/2006/relationships/slideLayout" Target="../slideLayouts/slideLayout353.xml"/></Relationships>
</file>

<file path=ppt/slideMasters/_rels/slideMaster2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1.xml"/><Relationship Id="rId13" Type="http://schemas.openxmlformats.org/officeDocument/2006/relationships/slideLayout" Target="../slideLayouts/slideLayout366.xml"/><Relationship Id="rId3" Type="http://schemas.openxmlformats.org/officeDocument/2006/relationships/slideLayout" Target="../slideLayouts/slideLayout356.xml"/><Relationship Id="rId7" Type="http://schemas.openxmlformats.org/officeDocument/2006/relationships/slideLayout" Target="../slideLayouts/slideLayout360.xml"/><Relationship Id="rId12" Type="http://schemas.openxmlformats.org/officeDocument/2006/relationships/slideLayout" Target="../slideLayouts/slideLayout365.xml"/><Relationship Id="rId2" Type="http://schemas.openxmlformats.org/officeDocument/2006/relationships/slideLayout" Target="../slideLayouts/slideLayout355.xml"/><Relationship Id="rId1" Type="http://schemas.openxmlformats.org/officeDocument/2006/relationships/slideLayout" Target="../slideLayouts/slideLayout354.xml"/><Relationship Id="rId6" Type="http://schemas.openxmlformats.org/officeDocument/2006/relationships/slideLayout" Target="../slideLayouts/slideLayout359.xml"/><Relationship Id="rId11" Type="http://schemas.openxmlformats.org/officeDocument/2006/relationships/slideLayout" Target="../slideLayouts/slideLayout364.xml"/><Relationship Id="rId5" Type="http://schemas.openxmlformats.org/officeDocument/2006/relationships/slideLayout" Target="../slideLayouts/slideLayout358.xml"/><Relationship Id="rId15" Type="http://schemas.openxmlformats.org/officeDocument/2006/relationships/theme" Target="../theme/theme26.xml"/><Relationship Id="rId10" Type="http://schemas.openxmlformats.org/officeDocument/2006/relationships/slideLayout" Target="../slideLayouts/slideLayout363.xml"/><Relationship Id="rId4" Type="http://schemas.openxmlformats.org/officeDocument/2006/relationships/slideLayout" Target="../slideLayouts/slideLayout357.xml"/><Relationship Id="rId9" Type="http://schemas.openxmlformats.org/officeDocument/2006/relationships/slideLayout" Target="../slideLayouts/slideLayout362.xml"/><Relationship Id="rId14" Type="http://schemas.openxmlformats.org/officeDocument/2006/relationships/slideLayout" Target="../slideLayouts/slideLayout367.xml"/></Relationships>
</file>

<file path=ppt/slideMasters/_rels/slideMaster2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5.xml"/><Relationship Id="rId13" Type="http://schemas.openxmlformats.org/officeDocument/2006/relationships/slideLayout" Target="../slideLayouts/slideLayout380.xml"/><Relationship Id="rId3" Type="http://schemas.openxmlformats.org/officeDocument/2006/relationships/slideLayout" Target="../slideLayouts/slideLayout370.xml"/><Relationship Id="rId7" Type="http://schemas.openxmlformats.org/officeDocument/2006/relationships/slideLayout" Target="../slideLayouts/slideLayout374.xml"/><Relationship Id="rId12" Type="http://schemas.openxmlformats.org/officeDocument/2006/relationships/slideLayout" Target="../slideLayouts/slideLayout379.xml"/><Relationship Id="rId2" Type="http://schemas.openxmlformats.org/officeDocument/2006/relationships/slideLayout" Target="../slideLayouts/slideLayout369.xml"/><Relationship Id="rId1" Type="http://schemas.openxmlformats.org/officeDocument/2006/relationships/slideLayout" Target="../slideLayouts/slideLayout368.xml"/><Relationship Id="rId6" Type="http://schemas.openxmlformats.org/officeDocument/2006/relationships/slideLayout" Target="../slideLayouts/slideLayout373.xml"/><Relationship Id="rId11" Type="http://schemas.openxmlformats.org/officeDocument/2006/relationships/slideLayout" Target="../slideLayouts/slideLayout378.xml"/><Relationship Id="rId5" Type="http://schemas.openxmlformats.org/officeDocument/2006/relationships/slideLayout" Target="../slideLayouts/slideLayout372.xml"/><Relationship Id="rId15" Type="http://schemas.openxmlformats.org/officeDocument/2006/relationships/theme" Target="../theme/theme27.xml"/><Relationship Id="rId10" Type="http://schemas.openxmlformats.org/officeDocument/2006/relationships/slideLayout" Target="../slideLayouts/slideLayout377.xml"/><Relationship Id="rId4" Type="http://schemas.openxmlformats.org/officeDocument/2006/relationships/slideLayout" Target="../slideLayouts/slideLayout371.xml"/><Relationship Id="rId9" Type="http://schemas.openxmlformats.org/officeDocument/2006/relationships/slideLayout" Target="../slideLayouts/slideLayout376.xml"/><Relationship Id="rId14" Type="http://schemas.openxmlformats.org/officeDocument/2006/relationships/slideLayout" Target="../slideLayouts/slideLayout381.xml"/></Relationships>
</file>

<file path=ppt/slideMasters/_rels/slideMaster2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9.xml"/><Relationship Id="rId13" Type="http://schemas.openxmlformats.org/officeDocument/2006/relationships/slideLayout" Target="../slideLayouts/slideLayout394.xml"/><Relationship Id="rId3" Type="http://schemas.openxmlformats.org/officeDocument/2006/relationships/slideLayout" Target="../slideLayouts/slideLayout384.xml"/><Relationship Id="rId7" Type="http://schemas.openxmlformats.org/officeDocument/2006/relationships/slideLayout" Target="../slideLayouts/slideLayout388.xml"/><Relationship Id="rId12" Type="http://schemas.openxmlformats.org/officeDocument/2006/relationships/slideLayout" Target="../slideLayouts/slideLayout393.xml"/><Relationship Id="rId2" Type="http://schemas.openxmlformats.org/officeDocument/2006/relationships/slideLayout" Target="../slideLayouts/slideLayout383.xml"/><Relationship Id="rId1" Type="http://schemas.openxmlformats.org/officeDocument/2006/relationships/slideLayout" Target="../slideLayouts/slideLayout382.xml"/><Relationship Id="rId6" Type="http://schemas.openxmlformats.org/officeDocument/2006/relationships/slideLayout" Target="../slideLayouts/slideLayout387.xml"/><Relationship Id="rId11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86.xml"/><Relationship Id="rId15" Type="http://schemas.openxmlformats.org/officeDocument/2006/relationships/theme" Target="../theme/theme28.xml"/><Relationship Id="rId10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85.xml"/><Relationship Id="rId9" Type="http://schemas.openxmlformats.org/officeDocument/2006/relationships/slideLayout" Target="../slideLayouts/slideLayout390.xml"/><Relationship Id="rId14" Type="http://schemas.openxmlformats.org/officeDocument/2006/relationships/slideLayout" Target="../slideLayouts/slideLayout395.xml"/></Relationships>
</file>

<file path=ppt/slideMasters/_rels/slideMaster2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3.xml"/><Relationship Id="rId13" Type="http://schemas.openxmlformats.org/officeDocument/2006/relationships/slideLayout" Target="../slideLayouts/slideLayout408.xml"/><Relationship Id="rId3" Type="http://schemas.openxmlformats.org/officeDocument/2006/relationships/slideLayout" Target="../slideLayouts/slideLayout398.xml"/><Relationship Id="rId7" Type="http://schemas.openxmlformats.org/officeDocument/2006/relationships/slideLayout" Target="../slideLayouts/slideLayout402.xml"/><Relationship Id="rId12" Type="http://schemas.openxmlformats.org/officeDocument/2006/relationships/slideLayout" Target="../slideLayouts/slideLayout407.xml"/><Relationship Id="rId2" Type="http://schemas.openxmlformats.org/officeDocument/2006/relationships/slideLayout" Target="../slideLayouts/slideLayout397.xml"/><Relationship Id="rId1" Type="http://schemas.openxmlformats.org/officeDocument/2006/relationships/slideLayout" Target="../slideLayouts/slideLayout396.xml"/><Relationship Id="rId6" Type="http://schemas.openxmlformats.org/officeDocument/2006/relationships/slideLayout" Target="../slideLayouts/slideLayout401.xml"/><Relationship Id="rId11" Type="http://schemas.openxmlformats.org/officeDocument/2006/relationships/slideLayout" Target="../slideLayouts/slideLayout406.xml"/><Relationship Id="rId5" Type="http://schemas.openxmlformats.org/officeDocument/2006/relationships/slideLayout" Target="../slideLayouts/slideLayout400.xml"/><Relationship Id="rId15" Type="http://schemas.openxmlformats.org/officeDocument/2006/relationships/theme" Target="../theme/theme29.xml"/><Relationship Id="rId10" Type="http://schemas.openxmlformats.org/officeDocument/2006/relationships/slideLayout" Target="../slideLayouts/slideLayout405.xml"/><Relationship Id="rId4" Type="http://schemas.openxmlformats.org/officeDocument/2006/relationships/slideLayout" Target="../slideLayouts/slideLayout399.xml"/><Relationship Id="rId9" Type="http://schemas.openxmlformats.org/officeDocument/2006/relationships/slideLayout" Target="../slideLayouts/slideLayout404.xml"/><Relationship Id="rId14" Type="http://schemas.openxmlformats.org/officeDocument/2006/relationships/slideLayout" Target="../slideLayouts/slideLayout40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_rels/slideMaster3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7.xml"/><Relationship Id="rId13" Type="http://schemas.openxmlformats.org/officeDocument/2006/relationships/slideLayout" Target="../slideLayouts/slideLayout422.xml"/><Relationship Id="rId3" Type="http://schemas.openxmlformats.org/officeDocument/2006/relationships/slideLayout" Target="../slideLayouts/slideLayout412.xml"/><Relationship Id="rId7" Type="http://schemas.openxmlformats.org/officeDocument/2006/relationships/slideLayout" Target="../slideLayouts/slideLayout416.xml"/><Relationship Id="rId12" Type="http://schemas.openxmlformats.org/officeDocument/2006/relationships/slideLayout" Target="../slideLayouts/slideLayout421.xml"/><Relationship Id="rId2" Type="http://schemas.openxmlformats.org/officeDocument/2006/relationships/slideLayout" Target="../slideLayouts/slideLayout411.xml"/><Relationship Id="rId1" Type="http://schemas.openxmlformats.org/officeDocument/2006/relationships/slideLayout" Target="../slideLayouts/slideLayout410.xml"/><Relationship Id="rId6" Type="http://schemas.openxmlformats.org/officeDocument/2006/relationships/slideLayout" Target="../slideLayouts/slideLayout415.xml"/><Relationship Id="rId11" Type="http://schemas.openxmlformats.org/officeDocument/2006/relationships/slideLayout" Target="../slideLayouts/slideLayout420.xml"/><Relationship Id="rId5" Type="http://schemas.openxmlformats.org/officeDocument/2006/relationships/slideLayout" Target="../slideLayouts/slideLayout414.xml"/><Relationship Id="rId15" Type="http://schemas.openxmlformats.org/officeDocument/2006/relationships/theme" Target="../theme/theme30.xml"/><Relationship Id="rId10" Type="http://schemas.openxmlformats.org/officeDocument/2006/relationships/slideLayout" Target="../slideLayouts/slideLayout419.xml"/><Relationship Id="rId4" Type="http://schemas.openxmlformats.org/officeDocument/2006/relationships/slideLayout" Target="../slideLayouts/slideLayout413.xml"/><Relationship Id="rId9" Type="http://schemas.openxmlformats.org/officeDocument/2006/relationships/slideLayout" Target="../slideLayouts/slideLayout418.xml"/><Relationship Id="rId14" Type="http://schemas.openxmlformats.org/officeDocument/2006/relationships/slideLayout" Target="../slideLayouts/slideLayout423.xml"/></Relationships>
</file>

<file path=ppt/slideMasters/_rels/slideMaster3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1.xml"/><Relationship Id="rId13" Type="http://schemas.openxmlformats.org/officeDocument/2006/relationships/slideLayout" Target="../slideLayouts/slideLayout436.xml"/><Relationship Id="rId3" Type="http://schemas.openxmlformats.org/officeDocument/2006/relationships/slideLayout" Target="../slideLayouts/slideLayout426.xml"/><Relationship Id="rId7" Type="http://schemas.openxmlformats.org/officeDocument/2006/relationships/slideLayout" Target="../slideLayouts/slideLayout430.xml"/><Relationship Id="rId12" Type="http://schemas.openxmlformats.org/officeDocument/2006/relationships/slideLayout" Target="../slideLayouts/slideLayout435.xml"/><Relationship Id="rId2" Type="http://schemas.openxmlformats.org/officeDocument/2006/relationships/slideLayout" Target="../slideLayouts/slideLayout425.xml"/><Relationship Id="rId16" Type="http://schemas.openxmlformats.org/officeDocument/2006/relationships/theme" Target="../theme/theme31.xml"/><Relationship Id="rId1" Type="http://schemas.openxmlformats.org/officeDocument/2006/relationships/slideLayout" Target="../slideLayouts/slideLayout424.xml"/><Relationship Id="rId6" Type="http://schemas.openxmlformats.org/officeDocument/2006/relationships/slideLayout" Target="../slideLayouts/slideLayout429.xml"/><Relationship Id="rId11" Type="http://schemas.openxmlformats.org/officeDocument/2006/relationships/slideLayout" Target="../slideLayouts/slideLayout434.xml"/><Relationship Id="rId5" Type="http://schemas.openxmlformats.org/officeDocument/2006/relationships/slideLayout" Target="../slideLayouts/slideLayout428.xml"/><Relationship Id="rId15" Type="http://schemas.openxmlformats.org/officeDocument/2006/relationships/slideLayout" Target="../slideLayouts/slideLayout438.xml"/><Relationship Id="rId10" Type="http://schemas.openxmlformats.org/officeDocument/2006/relationships/slideLayout" Target="../slideLayouts/slideLayout433.xml"/><Relationship Id="rId4" Type="http://schemas.openxmlformats.org/officeDocument/2006/relationships/slideLayout" Target="../slideLayouts/slideLayout427.xml"/><Relationship Id="rId9" Type="http://schemas.openxmlformats.org/officeDocument/2006/relationships/slideLayout" Target="../slideLayouts/slideLayout432.xml"/><Relationship Id="rId14" Type="http://schemas.openxmlformats.org/officeDocument/2006/relationships/slideLayout" Target="../slideLayouts/slideLayout437.xml"/></Relationships>
</file>

<file path=ppt/slideMasters/_rels/slideMaster3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6.xml"/><Relationship Id="rId13" Type="http://schemas.openxmlformats.org/officeDocument/2006/relationships/slideLayout" Target="../slideLayouts/slideLayout451.xml"/><Relationship Id="rId3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5.xml"/><Relationship Id="rId12" Type="http://schemas.openxmlformats.org/officeDocument/2006/relationships/slideLayout" Target="../slideLayouts/slideLayout450.xml"/><Relationship Id="rId2" Type="http://schemas.openxmlformats.org/officeDocument/2006/relationships/slideLayout" Target="../slideLayouts/slideLayout440.xml"/><Relationship Id="rId1" Type="http://schemas.openxmlformats.org/officeDocument/2006/relationships/slideLayout" Target="../slideLayouts/slideLayout439.xml"/><Relationship Id="rId6" Type="http://schemas.openxmlformats.org/officeDocument/2006/relationships/slideLayout" Target="../slideLayouts/slideLayout444.xml"/><Relationship Id="rId11" Type="http://schemas.openxmlformats.org/officeDocument/2006/relationships/slideLayout" Target="../slideLayouts/slideLayout449.xml"/><Relationship Id="rId5" Type="http://schemas.openxmlformats.org/officeDocument/2006/relationships/slideLayout" Target="../slideLayouts/slideLayout443.xml"/><Relationship Id="rId15" Type="http://schemas.openxmlformats.org/officeDocument/2006/relationships/theme" Target="../theme/theme32.xml"/><Relationship Id="rId10" Type="http://schemas.openxmlformats.org/officeDocument/2006/relationships/slideLayout" Target="../slideLayouts/slideLayout448.xml"/><Relationship Id="rId4" Type="http://schemas.openxmlformats.org/officeDocument/2006/relationships/slideLayout" Target="../slideLayouts/slideLayout442.xml"/><Relationship Id="rId9" Type="http://schemas.openxmlformats.org/officeDocument/2006/relationships/slideLayout" Target="../slideLayouts/slideLayout447.xml"/><Relationship Id="rId14" Type="http://schemas.openxmlformats.org/officeDocument/2006/relationships/slideLayout" Target="../slideLayouts/slideLayout452.xml"/></Relationships>
</file>

<file path=ppt/slideMasters/_rels/slideMaster3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0.xml"/><Relationship Id="rId13" Type="http://schemas.openxmlformats.org/officeDocument/2006/relationships/slideLayout" Target="../slideLayouts/slideLayout465.xml"/><Relationship Id="rId3" Type="http://schemas.openxmlformats.org/officeDocument/2006/relationships/slideLayout" Target="../slideLayouts/slideLayout455.xml"/><Relationship Id="rId7" Type="http://schemas.openxmlformats.org/officeDocument/2006/relationships/slideLayout" Target="../slideLayouts/slideLayout459.xml"/><Relationship Id="rId12" Type="http://schemas.openxmlformats.org/officeDocument/2006/relationships/slideLayout" Target="../slideLayouts/slideLayout464.xml"/><Relationship Id="rId2" Type="http://schemas.openxmlformats.org/officeDocument/2006/relationships/slideLayout" Target="../slideLayouts/slideLayout454.xml"/><Relationship Id="rId1" Type="http://schemas.openxmlformats.org/officeDocument/2006/relationships/slideLayout" Target="../slideLayouts/slideLayout453.xml"/><Relationship Id="rId6" Type="http://schemas.openxmlformats.org/officeDocument/2006/relationships/slideLayout" Target="../slideLayouts/slideLayout458.xml"/><Relationship Id="rId11" Type="http://schemas.openxmlformats.org/officeDocument/2006/relationships/slideLayout" Target="../slideLayouts/slideLayout463.xml"/><Relationship Id="rId5" Type="http://schemas.openxmlformats.org/officeDocument/2006/relationships/slideLayout" Target="../slideLayouts/slideLayout457.xml"/><Relationship Id="rId15" Type="http://schemas.openxmlformats.org/officeDocument/2006/relationships/theme" Target="../theme/theme33.xml"/><Relationship Id="rId10" Type="http://schemas.openxmlformats.org/officeDocument/2006/relationships/slideLayout" Target="../slideLayouts/slideLayout462.xml"/><Relationship Id="rId4" Type="http://schemas.openxmlformats.org/officeDocument/2006/relationships/slideLayout" Target="../slideLayouts/slideLayout456.xml"/><Relationship Id="rId9" Type="http://schemas.openxmlformats.org/officeDocument/2006/relationships/slideLayout" Target="../slideLayouts/slideLayout461.xml"/><Relationship Id="rId14" Type="http://schemas.openxmlformats.org/officeDocument/2006/relationships/slideLayout" Target="../slideLayouts/slideLayout466.xml"/></Relationships>
</file>

<file path=ppt/slideMasters/_rels/slideMaster3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4.xml"/><Relationship Id="rId13" Type="http://schemas.openxmlformats.org/officeDocument/2006/relationships/slideLayout" Target="../slideLayouts/slideLayout479.xml"/><Relationship Id="rId3" Type="http://schemas.openxmlformats.org/officeDocument/2006/relationships/slideLayout" Target="../slideLayouts/slideLayout469.xml"/><Relationship Id="rId7" Type="http://schemas.openxmlformats.org/officeDocument/2006/relationships/slideLayout" Target="../slideLayouts/slideLayout473.xml"/><Relationship Id="rId12" Type="http://schemas.openxmlformats.org/officeDocument/2006/relationships/slideLayout" Target="../slideLayouts/slideLayout478.xml"/><Relationship Id="rId2" Type="http://schemas.openxmlformats.org/officeDocument/2006/relationships/slideLayout" Target="../slideLayouts/slideLayout468.xml"/><Relationship Id="rId1" Type="http://schemas.openxmlformats.org/officeDocument/2006/relationships/slideLayout" Target="../slideLayouts/slideLayout467.xml"/><Relationship Id="rId6" Type="http://schemas.openxmlformats.org/officeDocument/2006/relationships/slideLayout" Target="../slideLayouts/slideLayout472.xml"/><Relationship Id="rId11" Type="http://schemas.openxmlformats.org/officeDocument/2006/relationships/slideLayout" Target="../slideLayouts/slideLayout477.xml"/><Relationship Id="rId5" Type="http://schemas.openxmlformats.org/officeDocument/2006/relationships/slideLayout" Target="../slideLayouts/slideLayout471.xml"/><Relationship Id="rId15" Type="http://schemas.openxmlformats.org/officeDocument/2006/relationships/theme" Target="../theme/theme34.xml"/><Relationship Id="rId10" Type="http://schemas.openxmlformats.org/officeDocument/2006/relationships/slideLayout" Target="../slideLayouts/slideLayout476.xml"/><Relationship Id="rId4" Type="http://schemas.openxmlformats.org/officeDocument/2006/relationships/slideLayout" Target="../slideLayouts/slideLayout470.xml"/><Relationship Id="rId9" Type="http://schemas.openxmlformats.org/officeDocument/2006/relationships/slideLayout" Target="../slideLayouts/slideLayout475.xml"/><Relationship Id="rId14" Type="http://schemas.openxmlformats.org/officeDocument/2006/relationships/slideLayout" Target="../slideLayouts/slideLayout480.xml"/></Relationships>
</file>

<file path=ppt/slideMasters/_rels/slideMaster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83.xml"/><Relationship Id="rId7" Type="http://schemas.openxmlformats.org/officeDocument/2006/relationships/theme" Target="../theme/theme35.xml"/><Relationship Id="rId2" Type="http://schemas.openxmlformats.org/officeDocument/2006/relationships/slideLayout" Target="../slideLayouts/slideLayout482.xml"/><Relationship Id="rId1" Type="http://schemas.openxmlformats.org/officeDocument/2006/relationships/slideLayout" Target="../slideLayouts/slideLayout481.xml"/><Relationship Id="rId6" Type="http://schemas.openxmlformats.org/officeDocument/2006/relationships/slideLayout" Target="../slideLayouts/slideLayout486.xml"/><Relationship Id="rId5" Type="http://schemas.openxmlformats.org/officeDocument/2006/relationships/slideLayout" Target="../slideLayouts/slideLayout485.xml"/><Relationship Id="rId4" Type="http://schemas.openxmlformats.org/officeDocument/2006/relationships/slideLayout" Target="../slideLayouts/slideLayout484.xml"/></Relationships>
</file>

<file path=ppt/slideMasters/_rels/slideMaster3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4.xml"/><Relationship Id="rId13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489.xml"/><Relationship Id="rId7" Type="http://schemas.openxmlformats.org/officeDocument/2006/relationships/slideLayout" Target="../slideLayouts/slideLayout493.xml"/><Relationship Id="rId12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88.xml"/><Relationship Id="rId16" Type="http://schemas.openxmlformats.org/officeDocument/2006/relationships/theme" Target="../theme/theme36.xml"/><Relationship Id="rId1" Type="http://schemas.openxmlformats.org/officeDocument/2006/relationships/slideLayout" Target="../slideLayouts/slideLayout487.xml"/><Relationship Id="rId6" Type="http://schemas.openxmlformats.org/officeDocument/2006/relationships/slideLayout" Target="../slideLayouts/slideLayout492.xml"/><Relationship Id="rId11" Type="http://schemas.openxmlformats.org/officeDocument/2006/relationships/slideLayout" Target="../slideLayouts/slideLayout497.xml"/><Relationship Id="rId5" Type="http://schemas.openxmlformats.org/officeDocument/2006/relationships/slideLayout" Target="../slideLayouts/slideLayout491.xml"/><Relationship Id="rId15" Type="http://schemas.openxmlformats.org/officeDocument/2006/relationships/slideLayout" Target="../slideLayouts/slideLayout501.xml"/><Relationship Id="rId10" Type="http://schemas.openxmlformats.org/officeDocument/2006/relationships/slideLayout" Target="../slideLayouts/slideLayout496.xml"/><Relationship Id="rId4" Type="http://schemas.openxmlformats.org/officeDocument/2006/relationships/slideLayout" Target="../slideLayouts/slideLayout490.xml"/><Relationship Id="rId9" Type="http://schemas.openxmlformats.org/officeDocument/2006/relationships/slideLayout" Target="../slideLayouts/slideLayout495.xml"/><Relationship Id="rId14" Type="http://schemas.openxmlformats.org/officeDocument/2006/relationships/slideLayout" Target="../slideLayouts/slideLayout500.xml"/></Relationships>
</file>

<file path=ppt/slideMasters/_rels/slideMaster3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9.xml"/><Relationship Id="rId13" Type="http://schemas.openxmlformats.org/officeDocument/2006/relationships/slideLayout" Target="../slideLayouts/slideLayout514.xml"/><Relationship Id="rId3" Type="http://schemas.openxmlformats.org/officeDocument/2006/relationships/slideLayout" Target="../slideLayouts/slideLayout504.xml"/><Relationship Id="rId7" Type="http://schemas.openxmlformats.org/officeDocument/2006/relationships/slideLayout" Target="../slideLayouts/slideLayout508.xml"/><Relationship Id="rId12" Type="http://schemas.openxmlformats.org/officeDocument/2006/relationships/slideLayout" Target="../slideLayouts/slideLayout513.xml"/><Relationship Id="rId2" Type="http://schemas.openxmlformats.org/officeDocument/2006/relationships/slideLayout" Target="../slideLayouts/slideLayout503.xml"/><Relationship Id="rId1" Type="http://schemas.openxmlformats.org/officeDocument/2006/relationships/slideLayout" Target="../slideLayouts/slideLayout502.xml"/><Relationship Id="rId6" Type="http://schemas.openxmlformats.org/officeDocument/2006/relationships/slideLayout" Target="../slideLayouts/slideLayout507.xml"/><Relationship Id="rId11" Type="http://schemas.openxmlformats.org/officeDocument/2006/relationships/slideLayout" Target="../slideLayouts/slideLayout512.xml"/><Relationship Id="rId5" Type="http://schemas.openxmlformats.org/officeDocument/2006/relationships/slideLayout" Target="../slideLayouts/slideLayout506.xml"/><Relationship Id="rId15" Type="http://schemas.openxmlformats.org/officeDocument/2006/relationships/theme" Target="../theme/theme37.xml"/><Relationship Id="rId10" Type="http://schemas.openxmlformats.org/officeDocument/2006/relationships/slideLayout" Target="../slideLayouts/slideLayout511.xml"/><Relationship Id="rId4" Type="http://schemas.openxmlformats.org/officeDocument/2006/relationships/slideLayout" Target="../slideLayouts/slideLayout505.xml"/><Relationship Id="rId9" Type="http://schemas.openxmlformats.org/officeDocument/2006/relationships/slideLayout" Target="../slideLayouts/slideLayout510.xml"/><Relationship Id="rId14" Type="http://schemas.openxmlformats.org/officeDocument/2006/relationships/slideLayout" Target="../slideLayouts/slideLayout515.xml"/></Relationships>
</file>

<file path=ppt/slideMasters/_rels/slideMaster3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3.xml"/><Relationship Id="rId13" Type="http://schemas.openxmlformats.org/officeDocument/2006/relationships/slideLayout" Target="../slideLayouts/slideLayout528.xml"/><Relationship Id="rId3" Type="http://schemas.openxmlformats.org/officeDocument/2006/relationships/slideLayout" Target="../slideLayouts/slideLayout518.xml"/><Relationship Id="rId7" Type="http://schemas.openxmlformats.org/officeDocument/2006/relationships/slideLayout" Target="../slideLayouts/slideLayout522.xml"/><Relationship Id="rId12" Type="http://schemas.openxmlformats.org/officeDocument/2006/relationships/slideLayout" Target="../slideLayouts/slideLayout527.xml"/><Relationship Id="rId2" Type="http://schemas.openxmlformats.org/officeDocument/2006/relationships/slideLayout" Target="../slideLayouts/slideLayout517.xml"/><Relationship Id="rId16" Type="http://schemas.openxmlformats.org/officeDocument/2006/relationships/theme" Target="../theme/theme38.xml"/><Relationship Id="rId1" Type="http://schemas.openxmlformats.org/officeDocument/2006/relationships/slideLayout" Target="../slideLayouts/slideLayout516.xml"/><Relationship Id="rId6" Type="http://schemas.openxmlformats.org/officeDocument/2006/relationships/slideLayout" Target="../slideLayouts/slideLayout521.xml"/><Relationship Id="rId11" Type="http://schemas.openxmlformats.org/officeDocument/2006/relationships/slideLayout" Target="../slideLayouts/slideLayout526.xml"/><Relationship Id="rId5" Type="http://schemas.openxmlformats.org/officeDocument/2006/relationships/slideLayout" Target="../slideLayouts/slideLayout520.xml"/><Relationship Id="rId15" Type="http://schemas.openxmlformats.org/officeDocument/2006/relationships/slideLayout" Target="../slideLayouts/slideLayout530.xml"/><Relationship Id="rId10" Type="http://schemas.openxmlformats.org/officeDocument/2006/relationships/slideLayout" Target="../slideLayouts/slideLayout525.xml"/><Relationship Id="rId4" Type="http://schemas.openxmlformats.org/officeDocument/2006/relationships/slideLayout" Target="../slideLayouts/slideLayout519.xml"/><Relationship Id="rId9" Type="http://schemas.openxmlformats.org/officeDocument/2006/relationships/slideLayout" Target="../slideLayouts/slideLayout524.xml"/><Relationship Id="rId14" Type="http://schemas.openxmlformats.org/officeDocument/2006/relationships/slideLayout" Target="../slideLayouts/slideLayout529.xml"/></Relationships>
</file>

<file path=ppt/slideMasters/_rels/slideMaster3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8.xml"/><Relationship Id="rId13" Type="http://schemas.openxmlformats.org/officeDocument/2006/relationships/slideLayout" Target="../slideLayouts/slideLayout543.xml"/><Relationship Id="rId3" Type="http://schemas.openxmlformats.org/officeDocument/2006/relationships/slideLayout" Target="../slideLayouts/slideLayout533.xml"/><Relationship Id="rId7" Type="http://schemas.openxmlformats.org/officeDocument/2006/relationships/slideLayout" Target="../slideLayouts/slideLayout537.xml"/><Relationship Id="rId12" Type="http://schemas.openxmlformats.org/officeDocument/2006/relationships/slideLayout" Target="../slideLayouts/slideLayout542.xml"/><Relationship Id="rId2" Type="http://schemas.openxmlformats.org/officeDocument/2006/relationships/slideLayout" Target="../slideLayouts/slideLayout532.xml"/><Relationship Id="rId16" Type="http://schemas.openxmlformats.org/officeDocument/2006/relationships/theme" Target="../theme/theme39.xml"/><Relationship Id="rId1" Type="http://schemas.openxmlformats.org/officeDocument/2006/relationships/slideLayout" Target="../slideLayouts/slideLayout531.xml"/><Relationship Id="rId6" Type="http://schemas.openxmlformats.org/officeDocument/2006/relationships/slideLayout" Target="../slideLayouts/slideLayout536.xml"/><Relationship Id="rId11" Type="http://schemas.openxmlformats.org/officeDocument/2006/relationships/slideLayout" Target="../slideLayouts/slideLayout541.xml"/><Relationship Id="rId5" Type="http://schemas.openxmlformats.org/officeDocument/2006/relationships/slideLayout" Target="../slideLayouts/slideLayout535.xml"/><Relationship Id="rId15" Type="http://schemas.openxmlformats.org/officeDocument/2006/relationships/slideLayout" Target="../slideLayouts/slideLayout545.xml"/><Relationship Id="rId10" Type="http://schemas.openxmlformats.org/officeDocument/2006/relationships/slideLayout" Target="../slideLayouts/slideLayout540.xml"/><Relationship Id="rId4" Type="http://schemas.openxmlformats.org/officeDocument/2006/relationships/slideLayout" Target="../slideLayouts/slideLayout534.xml"/><Relationship Id="rId9" Type="http://schemas.openxmlformats.org/officeDocument/2006/relationships/slideLayout" Target="../slideLayouts/slideLayout539.xml"/><Relationship Id="rId14" Type="http://schemas.openxmlformats.org/officeDocument/2006/relationships/slideLayout" Target="../slideLayouts/slideLayout54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.xml"/><Relationship Id="rId13" Type="http://schemas.openxmlformats.org/officeDocument/2006/relationships/slideLayout" Target="../slideLayouts/slideLayout55.xml"/><Relationship Id="rId3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9.xml"/><Relationship Id="rId12" Type="http://schemas.openxmlformats.org/officeDocument/2006/relationships/slideLayout" Target="../slideLayouts/slideLayout54.xml"/><Relationship Id="rId2" Type="http://schemas.openxmlformats.org/officeDocument/2006/relationships/slideLayout" Target="../slideLayouts/slideLayout44.xml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11" Type="http://schemas.openxmlformats.org/officeDocument/2006/relationships/slideLayout" Target="../slideLayouts/slideLayout53.xml"/><Relationship Id="rId5" Type="http://schemas.openxmlformats.org/officeDocument/2006/relationships/slideLayout" Target="../slideLayouts/slideLayout47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6.xml"/><Relationship Id="rId9" Type="http://schemas.openxmlformats.org/officeDocument/2006/relationships/slideLayout" Target="../slideLayouts/slideLayout51.xml"/><Relationship Id="rId14" Type="http://schemas.openxmlformats.org/officeDocument/2006/relationships/slideLayout" Target="../slideLayouts/slideLayout56.xml"/></Relationships>
</file>

<file path=ppt/slideMasters/_rels/slideMaster4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3.xml"/><Relationship Id="rId13" Type="http://schemas.openxmlformats.org/officeDocument/2006/relationships/slideLayout" Target="../slideLayouts/slideLayout558.xml"/><Relationship Id="rId3" Type="http://schemas.openxmlformats.org/officeDocument/2006/relationships/slideLayout" Target="../slideLayouts/slideLayout548.xml"/><Relationship Id="rId7" Type="http://schemas.openxmlformats.org/officeDocument/2006/relationships/slideLayout" Target="../slideLayouts/slideLayout552.xml"/><Relationship Id="rId12" Type="http://schemas.openxmlformats.org/officeDocument/2006/relationships/slideLayout" Target="../slideLayouts/slideLayout557.xml"/><Relationship Id="rId2" Type="http://schemas.openxmlformats.org/officeDocument/2006/relationships/slideLayout" Target="../slideLayouts/slideLayout547.xml"/><Relationship Id="rId1" Type="http://schemas.openxmlformats.org/officeDocument/2006/relationships/slideLayout" Target="../slideLayouts/slideLayout546.xml"/><Relationship Id="rId6" Type="http://schemas.openxmlformats.org/officeDocument/2006/relationships/slideLayout" Target="../slideLayouts/slideLayout551.xml"/><Relationship Id="rId11" Type="http://schemas.openxmlformats.org/officeDocument/2006/relationships/slideLayout" Target="../slideLayouts/slideLayout556.xml"/><Relationship Id="rId5" Type="http://schemas.openxmlformats.org/officeDocument/2006/relationships/slideLayout" Target="../slideLayouts/slideLayout550.xml"/><Relationship Id="rId15" Type="http://schemas.openxmlformats.org/officeDocument/2006/relationships/theme" Target="../theme/theme40.xml"/><Relationship Id="rId10" Type="http://schemas.openxmlformats.org/officeDocument/2006/relationships/slideLayout" Target="../slideLayouts/slideLayout555.xml"/><Relationship Id="rId4" Type="http://schemas.openxmlformats.org/officeDocument/2006/relationships/slideLayout" Target="../slideLayouts/slideLayout549.xml"/><Relationship Id="rId9" Type="http://schemas.openxmlformats.org/officeDocument/2006/relationships/slideLayout" Target="../slideLayouts/slideLayout554.xml"/><Relationship Id="rId14" Type="http://schemas.openxmlformats.org/officeDocument/2006/relationships/slideLayout" Target="../slideLayouts/slideLayout559.xml"/></Relationships>
</file>

<file path=ppt/slideMasters/_rels/slideMaster4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7.xml"/><Relationship Id="rId13" Type="http://schemas.openxmlformats.org/officeDocument/2006/relationships/slideLayout" Target="../slideLayouts/slideLayout572.xml"/><Relationship Id="rId3" Type="http://schemas.openxmlformats.org/officeDocument/2006/relationships/slideLayout" Target="../slideLayouts/slideLayout562.xml"/><Relationship Id="rId7" Type="http://schemas.openxmlformats.org/officeDocument/2006/relationships/slideLayout" Target="../slideLayouts/slideLayout566.xml"/><Relationship Id="rId12" Type="http://schemas.openxmlformats.org/officeDocument/2006/relationships/slideLayout" Target="../slideLayouts/slideLayout571.xml"/><Relationship Id="rId2" Type="http://schemas.openxmlformats.org/officeDocument/2006/relationships/slideLayout" Target="../slideLayouts/slideLayout561.xml"/><Relationship Id="rId16" Type="http://schemas.openxmlformats.org/officeDocument/2006/relationships/theme" Target="../theme/theme41.xml"/><Relationship Id="rId1" Type="http://schemas.openxmlformats.org/officeDocument/2006/relationships/slideLayout" Target="../slideLayouts/slideLayout560.xml"/><Relationship Id="rId6" Type="http://schemas.openxmlformats.org/officeDocument/2006/relationships/slideLayout" Target="../slideLayouts/slideLayout565.xml"/><Relationship Id="rId11" Type="http://schemas.openxmlformats.org/officeDocument/2006/relationships/slideLayout" Target="../slideLayouts/slideLayout570.xml"/><Relationship Id="rId5" Type="http://schemas.openxmlformats.org/officeDocument/2006/relationships/slideLayout" Target="../slideLayouts/slideLayout564.xml"/><Relationship Id="rId15" Type="http://schemas.openxmlformats.org/officeDocument/2006/relationships/slideLayout" Target="../slideLayouts/slideLayout574.xml"/><Relationship Id="rId10" Type="http://schemas.openxmlformats.org/officeDocument/2006/relationships/slideLayout" Target="../slideLayouts/slideLayout569.xml"/><Relationship Id="rId4" Type="http://schemas.openxmlformats.org/officeDocument/2006/relationships/slideLayout" Target="../slideLayouts/slideLayout563.xml"/><Relationship Id="rId9" Type="http://schemas.openxmlformats.org/officeDocument/2006/relationships/slideLayout" Target="../slideLayouts/slideLayout568.xml"/><Relationship Id="rId14" Type="http://schemas.openxmlformats.org/officeDocument/2006/relationships/slideLayout" Target="../slideLayouts/slideLayout573.xml"/></Relationships>
</file>

<file path=ppt/slideMasters/_rels/slideMaster4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2.xml"/><Relationship Id="rId13" Type="http://schemas.openxmlformats.org/officeDocument/2006/relationships/slideLayout" Target="../slideLayouts/slideLayout587.xml"/><Relationship Id="rId3" Type="http://schemas.openxmlformats.org/officeDocument/2006/relationships/slideLayout" Target="../slideLayouts/slideLayout577.xml"/><Relationship Id="rId7" Type="http://schemas.openxmlformats.org/officeDocument/2006/relationships/slideLayout" Target="../slideLayouts/slideLayout581.xml"/><Relationship Id="rId12" Type="http://schemas.openxmlformats.org/officeDocument/2006/relationships/slideLayout" Target="../slideLayouts/slideLayout586.xml"/><Relationship Id="rId2" Type="http://schemas.openxmlformats.org/officeDocument/2006/relationships/slideLayout" Target="../slideLayouts/slideLayout576.xml"/><Relationship Id="rId1" Type="http://schemas.openxmlformats.org/officeDocument/2006/relationships/slideLayout" Target="../slideLayouts/slideLayout575.xml"/><Relationship Id="rId6" Type="http://schemas.openxmlformats.org/officeDocument/2006/relationships/slideLayout" Target="../slideLayouts/slideLayout580.xml"/><Relationship Id="rId11" Type="http://schemas.openxmlformats.org/officeDocument/2006/relationships/slideLayout" Target="../slideLayouts/slideLayout585.xml"/><Relationship Id="rId5" Type="http://schemas.openxmlformats.org/officeDocument/2006/relationships/slideLayout" Target="../slideLayouts/slideLayout579.xml"/><Relationship Id="rId15" Type="http://schemas.openxmlformats.org/officeDocument/2006/relationships/theme" Target="../theme/theme42.xml"/><Relationship Id="rId10" Type="http://schemas.openxmlformats.org/officeDocument/2006/relationships/slideLayout" Target="../slideLayouts/slideLayout584.xml"/><Relationship Id="rId4" Type="http://schemas.openxmlformats.org/officeDocument/2006/relationships/slideLayout" Target="../slideLayouts/slideLayout578.xml"/><Relationship Id="rId9" Type="http://schemas.openxmlformats.org/officeDocument/2006/relationships/slideLayout" Target="../slideLayouts/slideLayout583.xml"/><Relationship Id="rId14" Type="http://schemas.openxmlformats.org/officeDocument/2006/relationships/slideLayout" Target="../slideLayouts/slideLayout58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9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8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5" Type="http://schemas.openxmlformats.org/officeDocument/2006/relationships/theme" Target="../theme/theme5.xml"/><Relationship Id="rId10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70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8.xml"/><Relationship Id="rId13" Type="http://schemas.openxmlformats.org/officeDocument/2006/relationships/slideLayout" Target="../slideLayouts/slideLayout83.xml"/><Relationship Id="rId3" Type="http://schemas.openxmlformats.org/officeDocument/2006/relationships/slideLayout" Target="../slideLayouts/slideLayout73.xml"/><Relationship Id="rId7" Type="http://schemas.openxmlformats.org/officeDocument/2006/relationships/slideLayout" Target="../slideLayouts/slideLayout77.xml"/><Relationship Id="rId12" Type="http://schemas.openxmlformats.org/officeDocument/2006/relationships/slideLayout" Target="../slideLayouts/slideLayout82.xml"/><Relationship Id="rId2" Type="http://schemas.openxmlformats.org/officeDocument/2006/relationships/slideLayout" Target="../slideLayouts/slideLayout72.xml"/><Relationship Id="rId1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81.xml"/><Relationship Id="rId5" Type="http://schemas.openxmlformats.org/officeDocument/2006/relationships/slideLayout" Target="../slideLayouts/slideLayout75.xml"/><Relationship Id="rId15" Type="http://schemas.openxmlformats.org/officeDocument/2006/relationships/theme" Target="../theme/theme6.xml"/><Relationship Id="rId10" Type="http://schemas.openxmlformats.org/officeDocument/2006/relationships/slideLayout" Target="../slideLayouts/slideLayout80.xml"/><Relationship Id="rId4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9.xml"/><Relationship Id="rId14" Type="http://schemas.openxmlformats.org/officeDocument/2006/relationships/slideLayout" Target="../slideLayouts/slideLayout8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2.xml"/><Relationship Id="rId13" Type="http://schemas.openxmlformats.org/officeDocument/2006/relationships/slideLayout" Target="../slideLayouts/slideLayout97.xml"/><Relationship Id="rId3" Type="http://schemas.openxmlformats.org/officeDocument/2006/relationships/slideLayout" Target="../slideLayouts/slideLayout87.xml"/><Relationship Id="rId7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6.xml"/><Relationship Id="rId2" Type="http://schemas.openxmlformats.org/officeDocument/2006/relationships/slideLayout" Target="../slideLayouts/slideLayout86.xml"/><Relationship Id="rId1" Type="http://schemas.openxmlformats.org/officeDocument/2006/relationships/slideLayout" Target="../slideLayouts/slideLayout85.xml"/><Relationship Id="rId6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5.xml"/><Relationship Id="rId5" Type="http://schemas.openxmlformats.org/officeDocument/2006/relationships/slideLayout" Target="../slideLayouts/slideLayout89.xml"/><Relationship Id="rId15" Type="http://schemas.openxmlformats.org/officeDocument/2006/relationships/theme" Target="../theme/theme7.xml"/><Relationship Id="rId10" Type="http://schemas.openxmlformats.org/officeDocument/2006/relationships/slideLayout" Target="../slideLayouts/slideLayout94.xml"/><Relationship Id="rId4" Type="http://schemas.openxmlformats.org/officeDocument/2006/relationships/slideLayout" Target="../slideLayouts/slideLayout88.xml"/><Relationship Id="rId9" Type="http://schemas.openxmlformats.org/officeDocument/2006/relationships/slideLayout" Target="../slideLayouts/slideLayout93.xml"/><Relationship Id="rId14" Type="http://schemas.openxmlformats.org/officeDocument/2006/relationships/slideLayout" Target="../slideLayouts/slideLayout98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6.xml"/><Relationship Id="rId13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5.xml"/><Relationship Id="rId12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00.xml"/><Relationship Id="rId16" Type="http://schemas.openxmlformats.org/officeDocument/2006/relationships/theme" Target="../theme/theme8.xml"/><Relationship Id="rId1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4.xml"/><Relationship Id="rId11" Type="http://schemas.openxmlformats.org/officeDocument/2006/relationships/slideLayout" Target="../slideLayouts/slideLayout109.xml"/><Relationship Id="rId5" Type="http://schemas.openxmlformats.org/officeDocument/2006/relationships/slideLayout" Target="../slideLayouts/slideLayout103.xml"/><Relationship Id="rId15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08.xml"/><Relationship Id="rId4" Type="http://schemas.openxmlformats.org/officeDocument/2006/relationships/slideLayout" Target="../slideLayouts/slideLayout102.xml"/><Relationship Id="rId9" Type="http://schemas.openxmlformats.org/officeDocument/2006/relationships/slideLayout" Target="../slideLayouts/slideLayout107.xml"/><Relationship Id="rId14" Type="http://schemas.openxmlformats.org/officeDocument/2006/relationships/slideLayout" Target="../slideLayouts/slideLayout11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1.xml"/><Relationship Id="rId13" Type="http://schemas.openxmlformats.org/officeDocument/2006/relationships/slideLayout" Target="../slideLayouts/slideLayout126.xml"/><Relationship Id="rId3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120.xml"/><Relationship Id="rId12" Type="http://schemas.openxmlformats.org/officeDocument/2006/relationships/slideLayout" Target="../slideLayouts/slideLayout125.xml"/><Relationship Id="rId2" Type="http://schemas.openxmlformats.org/officeDocument/2006/relationships/slideLayout" Target="../slideLayouts/slideLayout115.xml"/><Relationship Id="rId1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9.xml"/><Relationship Id="rId11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18.xml"/><Relationship Id="rId15" Type="http://schemas.openxmlformats.org/officeDocument/2006/relationships/theme" Target="../theme/theme9.xml"/><Relationship Id="rId10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17.xml"/><Relationship Id="rId9" Type="http://schemas.openxmlformats.org/officeDocument/2006/relationships/slideLayout" Target="../slideLayouts/slideLayout122.xml"/><Relationship Id="rId14" Type="http://schemas.openxmlformats.org/officeDocument/2006/relationships/slideLayout" Target="../slideLayouts/slideLayout1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  <p:sldLayoutId id="2147483796" r:id="rId12"/>
    <p:sldLayoutId id="2147483797" r:id="rId13"/>
    <p:sldLayoutId id="2147483798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2" r:id="rId13"/>
    <p:sldLayoutId id="2147483813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5" r:id="rId1"/>
    <p:sldLayoutId id="2147483816" r:id="rId2"/>
    <p:sldLayoutId id="2147483817" r:id="rId3"/>
    <p:sldLayoutId id="2147483818" r:id="rId4"/>
    <p:sldLayoutId id="2147483819" r:id="rId5"/>
    <p:sldLayoutId id="2147483820" r:id="rId6"/>
    <p:sldLayoutId id="2147483821" r:id="rId7"/>
    <p:sldLayoutId id="2147483822" r:id="rId8"/>
    <p:sldLayoutId id="2147483823" r:id="rId9"/>
    <p:sldLayoutId id="2147483824" r:id="rId10"/>
    <p:sldLayoutId id="2147483825" r:id="rId11"/>
    <p:sldLayoutId id="2147483826" r:id="rId12"/>
    <p:sldLayoutId id="2147483827" r:id="rId13"/>
    <p:sldLayoutId id="2147483828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40" r:id="rId11"/>
    <p:sldLayoutId id="2147483841" r:id="rId12"/>
    <p:sldLayoutId id="2147483842" r:id="rId13"/>
    <p:sldLayoutId id="2147483843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48" r:id="rId4"/>
    <p:sldLayoutId id="2147483849" r:id="rId5"/>
    <p:sldLayoutId id="2147483850" r:id="rId6"/>
    <p:sldLayoutId id="2147483851" r:id="rId7"/>
    <p:sldLayoutId id="2147483852" r:id="rId8"/>
    <p:sldLayoutId id="2147483853" r:id="rId9"/>
    <p:sldLayoutId id="2147483854" r:id="rId10"/>
    <p:sldLayoutId id="2147483855" r:id="rId11"/>
    <p:sldLayoutId id="2147483856" r:id="rId12"/>
    <p:sldLayoutId id="2147483857" r:id="rId13"/>
    <p:sldLayoutId id="2147483858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0" r:id="rId1"/>
    <p:sldLayoutId id="2147483861" r:id="rId2"/>
    <p:sldLayoutId id="2147483862" r:id="rId3"/>
    <p:sldLayoutId id="2147483863" r:id="rId4"/>
    <p:sldLayoutId id="2147483864" r:id="rId5"/>
    <p:sldLayoutId id="2147483865" r:id="rId6"/>
    <p:sldLayoutId id="2147483866" r:id="rId7"/>
    <p:sldLayoutId id="2147483867" r:id="rId8"/>
    <p:sldLayoutId id="2147483868" r:id="rId9"/>
    <p:sldLayoutId id="2147483869" r:id="rId10"/>
    <p:sldLayoutId id="2147483870" r:id="rId11"/>
    <p:sldLayoutId id="2147483871" r:id="rId12"/>
    <p:sldLayoutId id="2147483872" r:id="rId13"/>
    <p:sldLayoutId id="2147483873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5" r:id="rId1"/>
    <p:sldLayoutId id="2147483876" r:id="rId2"/>
    <p:sldLayoutId id="2147483877" r:id="rId3"/>
    <p:sldLayoutId id="2147483878" r:id="rId4"/>
    <p:sldLayoutId id="2147483879" r:id="rId5"/>
    <p:sldLayoutId id="2147483880" r:id="rId6"/>
    <p:sldLayoutId id="2147483881" r:id="rId7"/>
    <p:sldLayoutId id="2147483882" r:id="rId8"/>
    <p:sldLayoutId id="2147483883" r:id="rId9"/>
    <p:sldLayoutId id="2147483884" r:id="rId10"/>
    <p:sldLayoutId id="2147483885" r:id="rId11"/>
    <p:sldLayoutId id="2147483886" r:id="rId12"/>
    <p:sldLayoutId id="2147483887" r:id="rId13"/>
    <p:sldLayoutId id="2147483888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  <p:sldLayoutId id="2147483896" r:id="rId7"/>
    <p:sldLayoutId id="2147483897" r:id="rId8"/>
    <p:sldLayoutId id="2147483898" r:id="rId9"/>
    <p:sldLayoutId id="2147483899" r:id="rId10"/>
    <p:sldLayoutId id="2147483900" r:id="rId11"/>
    <p:sldLayoutId id="2147483901" r:id="rId12"/>
    <p:sldLayoutId id="2147483902" r:id="rId13"/>
    <p:sldLayoutId id="2147483903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5" r:id="rId1"/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  <p:sldLayoutId id="2147483917" r:id="rId13"/>
    <p:sldLayoutId id="2147483918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0" r:id="rId1"/>
    <p:sldLayoutId id="2147483921" r:id="rId2"/>
    <p:sldLayoutId id="2147483922" r:id="rId3"/>
    <p:sldLayoutId id="2147483923" r:id="rId4"/>
    <p:sldLayoutId id="2147483924" r:id="rId5"/>
    <p:sldLayoutId id="2147483925" r:id="rId6"/>
    <p:sldLayoutId id="2147483926" r:id="rId7"/>
    <p:sldLayoutId id="2147483927" r:id="rId8"/>
    <p:sldLayoutId id="2147483928" r:id="rId9"/>
    <p:sldLayoutId id="2147483929" r:id="rId10"/>
    <p:sldLayoutId id="2147483930" r:id="rId11"/>
    <p:sldLayoutId id="2147483931" r:id="rId12"/>
    <p:sldLayoutId id="2147483932" r:id="rId13"/>
    <p:sldLayoutId id="2147483933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35" r:id="rId1"/>
    <p:sldLayoutId id="2147483936" r:id="rId2"/>
    <p:sldLayoutId id="2147483937" r:id="rId3"/>
    <p:sldLayoutId id="2147483938" r:id="rId4"/>
    <p:sldLayoutId id="2147483939" r:id="rId5"/>
    <p:sldLayoutId id="2147483940" r:id="rId6"/>
    <p:sldLayoutId id="2147483941" r:id="rId7"/>
    <p:sldLayoutId id="2147483942" r:id="rId8"/>
    <p:sldLayoutId id="2147483943" r:id="rId9"/>
    <p:sldLayoutId id="2147483944" r:id="rId10"/>
    <p:sldLayoutId id="2147483945" r:id="rId11"/>
    <p:sldLayoutId id="2147483946" r:id="rId12"/>
    <p:sldLayoutId id="2147483947" r:id="rId13"/>
    <p:sldLayoutId id="2147483948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  <p:sldLayoutId id="2147483961" r:id="rId12"/>
    <p:sldLayoutId id="2147483962" r:id="rId13"/>
    <p:sldLayoutId id="2147483963" r:id="rId14"/>
    <p:sldLayoutId id="2147483964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6" r:id="rId1"/>
    <p:sldLayoutId id="2147483967" r:id="rId2"/>
    <p:sldLayoutId id="2147483968" r:id="rId3"/>
    <p:sldLayoutId id="2147483969" r:id="rId4"/>
    <p:sldLayoutId id="2147483970" r:id="rId5"/>
    <p:sldLayoutId id="2147483971" r:id="rId6"/>
    <p:sldLayoutId id="2147483972" r:id="rId7"/>
    <p:sldLayoutId id="2147483973" r:id="rId8"/>
    <p:sldLayoutId id="2147483974" r:id="rId9"/>
    <p:sldLayoutId id="2147483975" r:id="rId10"/>
    <p:sldLayoutId id="2147483976" r:id="rId11"/>
    <p:sldLayoutId id="2147483977" r:id="rId12"/>
    <p:sldLayoutId id="2147483978" r:id="rId13"/>
    <p:sldLayoutId id="214748397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96" r:id="rId1"/>
    <p:sldLayoutId id="2147483997" r:id="rId2"/>
    <p:sldLayoutId id="2147483998" r:id="rId3"/>
    <p:sldLayoutId id="2147483999" r:id="rId4"/>
    <p:sldLayoutId id="2147484000" r:id="rId5"/>
    <p:sldLayoutId id="2147484001" r:id="rId6"/>
    <p:sldLayoutId id="2147484002" r:id="rId7"/>
    <p:sldLayoutId id="2147484003" r:id="rId8"/>
    <p:sldLayoutId id="2147484004" r:id="rId9"/>
    <p:sldLayoutId id="2147484005" r:id="rId10"/>
    <p:sldLayoutId id="2147484006" r:id="rId11"/>
    <p:sldLayoutId id="2147484007" r:id="rId12"/>
    <p:sldLayoutId id="2147484008" r:id="rId13"/>
    <p:sldLayoutId id="214748400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26" r:id="rId1"/>
    <p:sldLayoutId id="2147484027" r:id="rId2"/>
    <p:sldLayoutId id="2147484028" r:id="rId3"/>
    <p:sldLayoutId id="2147484029" r:id="rId4"/>
    <p:sldLayoutId id="2147484030" r:id="rId5"/>
    <p:sldLayoutId id="2147484031" r:id="rId6"/>
    <p:sldLayoutId id="2147484032" r:id="rId7"/>
    <p:sldLayoutId id="2147484033" r:id="rId8"/>
    <p:sldLayoutId id="2147484034" r:id="rId9"/>
    <p:sldLayoutId id="2147484035" r:id="rId10"/>
    <p:sldLayoutId id="2147484036" r:id="rId11"/>
    <p:sldLayoutId id="2147484037" r:id="rId12"/>
    <p:sldLayoutId id="2147484038" r:id="rId13"/>
    <p:sldLayoutId id="2147484039" r:id="rId14"/>
    <p:sldLayoutId id="2147484040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  <p:sldLayoutId id="2147484048" r:id="rId7"/>
    <p:sldLayoutId id="2147484049" r:id="rId8"/>
    <p:sldLayoutId id="2147484050" r:id="rId9"/>
    <p:sldLayoutId id="2147484051" r:id="rId10"/>
    <p:sldLayoutId id="2147484052" r:id="rId11"/>
    <p:sldLayoutId id="2147484053" r:id="rId12"/>
    <p:sldLayoutId id="2147484054" r:id="rId13"/>
    <p:sldLayoutId id="214748405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7" r:id="rId1"/>
    <p:sldLayoutId id="2147484058" r:id="rId2"/>
    <p:sldLayoutId id="2147484059" r:id="rId3"/>
    <p:sldLayoutId id="2147484060" r:id="rId4"/>
    <p:sldLayoutId id="2147484061" r:id="rId5"/>
    <p:sldLayoutId id="2147484062" r:id="rId6"/>
    <p:sldLayoutId id="2147484063" r:id="rId7"/>
    <p:sldLayoutId id="2147484064" r:id="rId8"/>
    <p:sldLayoutId id="2147484065" r:id="rId9"/>
    <p:sldLayoutId id="2147484066" r:id="rId10"/>
    <p:sldLayoutId id="2147484067" r:id="rId11"/>
    <p:sldLayoutId id="2147484068" r:id="rId12"/>
    <p:sldLayoutId id="2147484069" r:id="rId13"/>
    <p:sldLayoutId id="2147484070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2" r:id="rId1"/>
    <p:sldLayoutId id="2147484073" r:id="rId2"/>
    <p:sldLayoutId id="2147484074" r:id="rId3"/>
    <p:sldLayoutId id="2147484075" r:id="rId4"/>
    <p:sldLayoutId id="2147484076" r:id="rId5"/>
    <p:sldLayoutId id="2147484077" r:id="rId6"/>
    <p:sldLayoutId id="2147484078" r:id="rId7"/>
    <p:sldLayoutId id="2147484079" r:id="rId8"/>
    <p:sldLayoutId id="2147484080" r:id="rId9"/>
    <p:sldLayoutId id="2147484081" r:id="rId10"/>
    <p:sldLayoutId id="2147484082" r:id="rId11"/>
    <p:sldLayoutId id="2147484083" r:id="rId12"/>
    <p:sldLayoutId id="2147484084" r:id="rId13"/>
    <p:sldLayoutId id="214748408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  <p:sldLayoutId id="2147484098" r:id="rId12"/>
    <p:sldLayoutId id="2147484099" r:id="rId13"/>
    <p:sldLayoutId id="2147484100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2" r:id="rId1"/>
    <p:sldLayoutId id="2147484103" r:id="rId2"/>
    <p:sldLayoutId id="2147484104" r:id="rId3"/>
    <p:sldLayoutId id="2147484105" r:id="rId4"/>
    <p:sldLayoutId id="2147484106" r:id="rId5"/>
    <p:sldLayoutId id="2147484107" r:id="rId6"/>
    <p:sldLayoutId id="2147484108" r:id="rId7"/>
    <p:sldLayoutId id="2147484109" r:id="rId8"/>
    <p:sldLayoutId id="2147484110" r:id="rId9"/>
    <p:sldLayoutId id="2147484111" r:id="rId10"/>
    <p:sldLayoutId id="2147484112" r:id="rId11"/>
    <p:sldLayoutId id="2147484113" r:id="rId12"/>
    <p:sldLayoutId id="2147484114" r:id="rId13"/>
    <p:sldLayoutId id="214748411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  <p:sldLayoutId id="2147484123" r:id="rId7"/>
    <p:sldLayoutId id="2147484124" r:id="rId8"/>
    <p:sldLayoutId id="2147484125" r:id="rId9"/>
    <p:sldLayoutId id="2147484126" r:id="rId10"/>
    <p:sldLayoutId id="2147484127" r:id="rId11"/>
    <p:sldLayoutId id="2147484128" r:id="rId12"/>
    <p:sldLayoutId id="2147484129" r:id="rId13"/>
    <p:sldLayoutId id="2147484130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32" r:id="rId1"/>
    <p:sldLayoutId id="2147484133" r:id="rId2"/>
    <p:sldLayoutId id="2147484134" r:id="rId3"/>
    <p:sldLayoutId id="2147484135" r:id="rId4"/>
    <p:sldLayoutId id="2147484136" r:id="rId5"/>
    <p:sldLayoutId id="2147484137" r:id="rId6"/>
    <p:sldLayoutId id="2147484138" r:id="rId7"/>
    <p:sldLayoutId id="2147484139" r:id="rId8"/>
    <p:sldLayoutId id="2147484140" r:id="rId9"/>
    <p:sldLayoutId id="2147484141" r:id="rId10"/>
    <p:sldLayoutId id="2147484142" r:id="rId11"/>
    <p:sldLayoutId id="2147484143" r:id="rId12"/>
    <p:sldLayoutId id="2147484144" r:id="rId13"/>
    <p:sldLayoutId id="2147484145" r:id="rId14"/>
    <p:sldLayoutId id="2147484146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48" r:id="rId1"/>
    <p:sldLayoutId id="2147484149" r:id="rId2"/>
    <p:sldLayoutId id="2147484150" r:id="rId3"/>
    <p:sldLayoutId id="2147484151" r:id="rId4"/>
    <p:sldLayoutId id="2147484152" r:id="rId5"/>
    <p:sldLayoutId id="2147484153" r:id="rId6"/>
    <p:sldLayoutId id="2147484154" r:id="rId7"/>
    <p:sldLayoutId id="2147484155" r:id="rId8"/>
    <p:sldLayoutId id="2147484156" r:id="rId9"/>
    <p:sldLayoutId id="2147484157" r:id="rId10"/>
    <p:sldLayoutId id="2147484158" r:id="rId11"/>
    <p:sldLayoutId id="2147484159" r:id="rId12"/>
    <p:sldLayoutId id="2147484160" r:id="rId13"/>
    <p:sldLayoutId id="2147484161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63" r:id="rId1"/>
    <p:sldLayoutId id="2147484164" r:id="rId2"/>
    <p:sldLayoutId id="2147484165" r:id="rId3"/>
    <p:sldLayoutId id="2147484166" r:id="rId4"/>
    <p:sldLayoutId id="2147484167" r:id="rId5"/>
    <p:sldLayoutId id="2147484168" r:id="rId6"/>
    <p:sldLayoutId id="2147484169" r:id="rId7"/>
    <p:sldLayoutId id="2147484170" r:id="rId8"/>
    <p:sldLayoutId id="2147484171" r:id="rId9"/>
    <p:sldLayoutId id="2147484172" r:id="rId10"/>
    <p:sldLayoutId id="2147484173" r:id="rId11"/>
    <p:sldLayoutId id="2147484174" r:id="rId12"/>
    <p:sldLayoutId id="2147484175" r:id="rId13"/>
    <p:sldLayoutId id="2147484176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78" r:id="rId1"/>
    <p:sldLayoutId id="2147484179" r:id="rId2"/>
    <p:sldLayoutId id="2147484180" r:id="rId3"/>
    <p:sldLayoutId id="2147484181" r:id="rId4"/>
    <p:sldLayoutId id="2147484182" r:id="rId5"/>
    <p:sldLayoutId id="2147484183" r:id="rId6"/>
    <p:sldLayoutId id="2147484184" r:id="rId7"/>
    <p:sldLayoutId id="2147484185" r:id="rId8"/>
    <p:sldLayoutId id="2147484186" r:id="rId9"/>
    <p:sldLayoutId id="2147484187" r:id="rId10"/>
    <p:sldLayoutId id="2147484188" r:id="rId11"/>
    <p:sldLayoutId id="2147484189" r:id="rId12"/>
    <p:sldLayoutId id="2147484190" r:id="rId13"/>
    <p:sldLayoutId id="2147484191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93" r:id="rId1"/>
    <p:sldLayoutId id="2147484194" r:id="rId2"/>
    <p:sldLayoutId id="2147484195" r:id="rId3"/>
    <p:sldLayoutId id="2147484196" r:id="rId4"/>
    <p:sldLayoutId id="2147484227" r:id="rId5"/>
    <p:sldLayoutId id="2147484228" r:id="rId6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rgbClr val="FF0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30" r:id="rId1"/>
    <p:sldLayoutId id="2147484231" r:id="rId2"/>
    <p:sldLayoutId id="2147484232" r:id="rId3"/>
    <p:sldLayoutId id="2147484233" r:id="rId4"/>
    <p:sldLayoutId id="2147484234" r:id="rId5"/>
    <p:sldLayoutId id="2147484235" r:id="rId6"/>
    <p:sldLayoutId id="2147484236" r:id="rId7"/>
    <p:sldLayoutId id="2147484237" r:id="rId8"/>
    <p:sldLayoutId id="2147484238" r:id="rId9"/>
    <p:sldLayoutId id="2147484239" r:id="rId10"/>
    <p:sldLayoutId id="2147484240" r:id="rId11"/>
    <p:sldLayoutId id="2147484241" r:id="rId12"/>
    <p:sldLayoutId id="2147484242" r:id="rId13"/>
    <p:sldLayoutId id="2147484243" r:id="rId14"/>
    <p:sldLayoutId id="2147484244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46" r:id="rId1"/>
    <p:sldLayoutId id="2147484247" r:id="rId2"/>
    <p:sldLayoutId id="2147484248" r:id="rId3"/>
    <p:sldLayoutId id="2147484249" r:id="rId4"/>
    <p:sldLayoutId id="2147484250" r:id="rId5"/>
    <p:sldLayoutId id="2147484251" r:id="rId6"/>
    <p:sldLayoutId id="2147484252" r:id="rId7"/>
    <p:sldLayoutId id="2147484253" r:id="rId8"/>
    <p:sldLayoutId id="2147484254" r:id="rId9"/>
    <p:sldLayoutId id="2147484255" r:id="rId10"/>
    <p:sldLayoutId id="2147484256" r:id="rId11"/>
    <p:sldLayoutId id="2147484257" r:id="rId12"/>
    <p:sldLayoutId id="2147484258" r:id="rId13"/>
    <p:sldLayoutId id="21474842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61" r:id="rId1"/>
    <p:sldLayoutId id="2147484262" r:id="rId2"/>
    <p:sldLayoutId id="2147484263" r:id="rId3"/>
    <p:sldLayoutId id="2147484264" r:id="rId4"/>
    <p:sldLayoutId id="2147484265" r:id="rId5"/>
    <p:sldLayoutId id="2147484266" r:id="rId6"/>
    <p:sldLayoutId id="2147484267" r:id="rId7"/>
    <p:sldLayoutId id="2147484268" r:id="rId8"/>
    <p:sldLayoutId id="2147484269" r:id="rId9"/>
    <p:sldLayoutId id="2147484270" r:id="rId10"/>
    <p:sldLayoutId id="2147484271" r:id="rId11"/>
    <p:sldLayoutId id="2147484272" r:id="rId12"/>
    <p:sldLayoutId id="2147484273" r:id="rId13"/>
    <p:sldLayoutId id="2147484274" r:id="rId14"/>
    <p:sldLayoutId id="2147484275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77" r:id="rId1"/>
    <p:sldLayoutId id="2147484278" r:id="rId2"/>
    <p:sldLayoutId id="2147484279" r:id="rId3"/>
    <p:sldLayoutId id="2147484280" r:id="rId4"/>
    <p:sldLayoutId id="2147484281" r:id="rId5"/>
    <p:sldLayoutId id="2147484282" r:id="rId6"/>
    <p:sldLayoutId id="2147484283" r:id="rId7"/>
    <p:sldLayoutId id="2147484284" r:id="rId8"/>
    <p:sldLayoutId id="2147484285" r:id="rId9"/>
    <p:sldLayoutId id="2147484286" r:id="rId10"/>
    <p:sldLayoutId id="2147484287" r:id="rId11"/>
    <p:sldLayoutId id="2147484288" r:id="rId12"/>
    <p:sldLayoutId id="2147484289" r:id="rId13"/>
    <p:sldLayoutId id="2147484290" r:id="rId14"/>
    <p:sldLayoutId id="2147484291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93" r:id="rId1"/>
    <p:sldLayoutId id="2147484294" r:id="rId2"/>
    <p:sldLayoutId id="2147484295" r:id="rId3"/>
    <p:sldLayoutId id="2147484296" r:id="rId4"/>
    <p:sldLayoutId id="2147484297" r:id="rId5"/>
    <p:sldLayoutId id="2147484298" r:id="rId6"/>
    <p:sldLayoutId id="2147484299" r:id="rId7"/>
    <p:sldLayoutId id="2147484300" r:id="rId8"/>
    <p:sldLayoutId id="2147484301" r:id="rId9"/>
    <p:sldLayoutId id="2147484302" r:id="rId10"/>
    <p:sldLayoutId id="2147484303" r:id="rId11"/>
    <p:sldLayoutId id="2147484304" r:id="rId12"/>
    <p:sldLayoutId id="2147484305" r:id="rId13"/>
    <p:sldLayoutId id="2147484306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08" r:id="rId1"/>
    <p:sldLayoutId id="2147484309" r:id="rId2"/>
    <p:sldLayoutId id="2147484310" r:id="rId3"/>
    <p:sldLayoutId id="2147484311" r:id="rId4"/>
    <p:sldLayoutId id="2147484312" r:id="rId5"/>
    <p:sldLayoutId id="2147484313" r:id="rId6"/>
    <p:sldLayoutId id="2147484314" r:id="rId7"/>
    <p:sldLayoutId id="2147484315" r:id="rId8"/>
    <p:sldLayoutId id="2147484316" r:id="rId9"/>
    <p:sldLayoutId id="2147484317" r:id="rId10"/>
    <p:sldLayoutId id="2147484318" r:id="rId11"/>
    <p:sldLayoutId id="2147484319" r:id="rId12"/>
    <p:sldLayoutId id="2147484320" r:id="rId13"/>
    <p:sldLayoutId id="2147484321" r:id="rId14"/>
    <p:sldLayoutId id="2147484322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24" r:id="rId1"/>
    <p:sldLayoutId id="2147484325" r:id="rId2"/>
    <p:sldLayoutId id="2147484326" r:id="rId3"/>
    <p:sldLayoutId id="2147484327" r:id="rId4"/>
    <p:sldLayoutId id="2147484328" r:id="rId5"/>
    <p:sldLayoutId id="2147484329" r:id="rId6"/>
    <p:sldLayoutId id="2147484330" r:id="rId7"/>
    <p:sldLayoutId id="2147484331" r:id="rId8"/>
    <p:sldLayoutId id="2147484332" r:id="rId9"/>
    <p:sldLayoutId id="2147484333" r:id="rId10"/>
    <p:sldLayoutId id="2147484334" r:id="rId11"/>
    <p:sldLayoutId id="2147484335" r:id="rId12"/>
    <p:sldLayoutId id="2147484336" r:id="rId13"/>
    <p:sldLayoutId id="2147484337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" Type="http://schemas.openxmlformats.org/officeDocument/2006/relationships/tags" Target="../tags/tag3.xml"/><Relationship Id="rId21" Type="http://schemas.openxmlformats.org/officeDocument/2006/relationships/notesSlide" Target="../notesSlides/notesSlide1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image" Target="../media/image77.png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slideLayout" Target="../slideLayouts/slideLayout48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openxmlformats.org/officeDocument/2006/relationships/image" Target="../media/image76.png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image" Target="../media/image75.png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image" Target="../media/image7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92.png"/><Relationship Id="rId4" Type="http://schemas.openxmlformats.org/officeDocument/2006/relationships/image" Target="../media/image9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7.xml"/><Relationship Id="rId1" Type="http://schemas.openxmlformats.org/officeDocument/2006/relationships/tags" Target="../tags/tag2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96.png"/><Relationship Id="rId4" Type="http://schemas.openxmlformats.org/officeDocument/2006/relationships/image" Target="../media/image9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9.xml"/><Relationship Id="rId1" Type="http://schemas.openxmlformats.org/officeDocument/2006/relationships/tags" Target="../tags/tag2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0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8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3.xml"/><Relationship Id="rId1" Type="http://schemas.openxmlformats.org/officeDocument/2006/relationships/tags" Target="../tags/tag3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7" Type="http://schemas.openxmlformats.org/officeDocument/2006/relationships/image" Target="../media/image105.png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image" Target="../media/image104.png"/><Relationship Id="rId5" Type="http://schemas.openxmlformats.org/officeDocument/2006/relationships/slideLayout" Target="../slideLayouts/slideLayout29.xml"/><Relationship Id="rId4" Type="http://schemas.openxmlformats.org/officeDocument/2006/relationships/tags" Target="../tags/tag3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6" Type="http://schemas.openxmlformats.org/officeDocument/2006/relationships/image" Target="../media/image106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5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76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5" Type="http://schemas.openxmlformats.org/officeDocument/2006/relationships/image" Target="../media/image83.png"/><Relationship Id="rId4" Type="http://schemas.openxmlformats.org/officeDocument/2006/relationships/notesSlide" Target="../notesSlides/notesSlide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100.xml"/><Relationship Id="rId6" Type="http://schemas.openxmlformats.org/officeDocument/2006/relationships/image" Target="../media/image83.png"/><Relationship Id="rId5" Type="http://schemas.openxmlformats.org/officeDocument/2006/relationships/image" Target="../media/image110.png"/><Relationship Id="rId4" Type="http://schemas.openxmlformats.org/officeDocument/2006/relationships/image" Target="../media/image10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3.xml"/><Relationship Id="rId2" Type="http://schemas.openxmlformats.org/officeDocument/2006/relationships/tags" Target="../tags/tag44.xml"/><Relationship Id="rId1" Type="http://schemas.openxmlformats.org/officeDocument/2006/relationships/tags" Target="../tags/tag4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tags" Target="../tags/tag47.xml"/><Relationship Id="rId7" Type="http://schemas.openxmlformats.org/officeDocument/2006/relationships/image" Target="../media/image112.png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6" Type="http://schemas.openxmlformats.org/officeDocument/2006/relationships/image" Target="../media/image111.png"/><Relationship Id="rId5" Type="http://schemas.openxmlformats.org/officeDocument/2006/relationships/slideLayout" Target="../slideLayouts/slideLayout100.xml"/><Relationship Id="rId4" Type="http://schemas.openxmlformats.org/officeDocument/2006/relationships/tags" Target="../tags/tag4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3.xml"/><Relationship Id="rId2" Type="http://schemas.openxmlformats.org/officeDocument/2006/relationships/tags" Target="../tags/tag50.xml"/><Relationship Id="rId1" Type="http://schemas.openxmlformats.org/officeDocument/2006/relationships/tags" Target="../tags/tag4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100.xml"/><Relationship Id="rId4" Type="http://schemas.openxmlformats.org/officeDocument/2006/relationships/image" Target="../media/image11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3.xml"/><Relationship Id="rId2" Type="http://schemas.openxmlformats.org/officeDocument/2006/relationships/tags" Target="../tags/tag52.xml"/><Relationship Id="rId1" Type="http://schemas.openxmlformats.org/officeDocument/2006/relationships/tags" Target="../tags/tag5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png"/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10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tags" Target="../tags/tag55.xml"/><Relationship Id="rId7" Type="http://schemas.openxmlformats.org/officeDocument/2006/relationships/image" Target="../media/image119.png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6" Type="http://schemas.openxmlformats.org/officeDocument/2006/relationships/image" Target="../media/image118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53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slideLayout" Target="../slideLayouts/slideLayout87.xml"/><Relationship Id="rId1" Type="http://schemas.openxmlformats.org/officeDocument/2006/relationships/tags" Target="../tags/tag56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tags" Target="../tags/tag64.xml"/><Relationship Id="rId13" Type="http://schemas.openxmlformats.org/officeDocument/2006/relationships/tags" Target="../tags/tag69.xml"/><Relationship Id="rId18" Type="http://schemas.openxmlformats.org/officeDocument/2006/relationships/slideLayout" Target="../slideLayouts/slideLayout101.xml"/><Relationship Id="rId3" Type="http://schemas.openxmlformats.org/officeDocument/2006/relationships/tags" Target="../tags/tag59.xml"/><Relationship Id="rId21" Type="http://schemas.openxmlformats.org/officeDocument/2006/relationships/image" Target="../media/image122.emf"/><Relationship Id="rId7" Type="http://schemas.openxmlformats.org/officeDocument/2006/relationships/tags" Target="../tags/tag63.xml"/><Relationship Id="rId12" Type="http://schemas.openxmlformats.org/officeDocument/2006/relationships/tags" Target="../tags/tag68.xml"/><Relationship Id="rId17" Type="http://schemas.openxmlformats.org/officeDocument/2006/relationships/tags" Target="../tags/tag73.xml"/><Relationship Id="rId2" Type="http://schemas.openxmlformats.org/officeDocument/2006/relationships/tags" Target="../tags/tag58.xml"/><Relationship Id="rId16" Type="http://schemas.openxmlformats.org/officeDocument/2006/relationships/tags" Target="../tags/tag72.xml"/><Relationship Id="rId20" Type="http://schemas.openxmlformats.org/officeDocument/2006/relationships/image" Target="../media/image121.png"/><Relationship Id="rId1" Type="http://schemas.openxmlformats.org/officeDocument/2006/relationships/tags" Target="../tags/tag57.xml"/><Relationship Id="rId6" Type="http://schemas.openxmlformats.org/officeDocument/2006/relationships/tags" Target="../tags/tag62.xml"/><Relationship Id="rId11" Type="http://schemas.openxmlformats.org/officeDocument/2006/relationships/tags" Target="../tags/tag67.xml"/><Relationship Id="rId24" Type="http://schemas.openxmlformats.org/officeDocument/2006/relationships/image" Target="../media/image83.png"/><Relationship Id="rId5" Type="http://schemas.openxmlformats.org/officeDocument/2006/relationships/tags" Target="../tags/tag61.xml"/><Relationship Id="rId15" Type="http://schemas.openxmlformats.org/officeDocument/2006/relationships/tags" Target="../tags/tag71.xml"/><Relationship Id="rId23" Type="http://schemas.openxmlformats.org/officeDocument/2006/relationships/image" Target="../media/image124.png"/><Relationship Id="rId10" Type="http://schemas.openxmlformats.org/officeDocument/2006/relationships/tags" Target="../tags/tag66.xml"/><Relationship Id="rId19" Type="http://schemas.openxmlformats.org/officeDocument/2006/relationships/image" Target="../media/image120.emf"/><Relationship Id="rId4" Type="http://schemas.openxmlformats.org/officeDocument/2006/relationships/tags" Target="../tags/tag60.xml"/><Relationship Id="rId9" Type="http://schemas.openxmlformats.org/officeDocument/2006/relationships/tags" Target="../tags/tag65.xml"/><Relationship Id="rId14" Type="http://schemas.openxmlformats.org/officeDocument/2006/relationships/tags" Target="../tags/tag70.xml"/><Relationship Id="rId22" Type="http://schemas.openxmlformats.org/officeDocument/2006/relationships/image" Target="../media/image123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4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tags" Target="../tags/tag82.xml"/><Relationship Id="rId13" Type="http://schemas.openxmlformats.org/officeDocument/2006/relationships/tags" Target="../tags/tag87.xml"/><Relationship Id="rId18" Type="http://schemas.openxmlformats.org/officeDocument/2006/relationships/hyperlink" Target="https://doi.org/10.3390/nu16233990" TargetMode="External"/><Relationship Id="rId26" Type="http://schemas.openxmlformats.org/officeDocument/2006/relationships/image" Target="../media/image83.png"/><Relationship Id="rId3" Type="http://schemas.openxmlformats.org/officeDocument/2006/relationships/tags" Target="../tags/tag77.xml"/><Relationship Id="rId21" Type="http://schemas.openxmlformats.org/officeDocument/2006/relationships/image" Target="../media/image127.png"/><Relationship Id="rId7" Type="http://schemas.openxmlformats.org/officeDocument/2006/relationships/tags" Target="../tags/tag81.xml"/><Relationship Id="rId12" Type="http://schemas.openxmlformats.org/officeDocument/2006/relationships/tags" Target="../tags/tag86.xml"/><Relationship Id="rId17" Type="http://schemas.openxmlformats.org/officeDocument/2006/relationships/slideLayout" Target="../slideLayouts/slideLayout59.xml"/><Relationship Id="rId25" Type="http://schemas.openxmlformats.org/officeDocument/2006/relationships/image" Target="../media/image130.svg"/><Relationship Id="rId2" Type="http://schemas.openxmlformats.org/officeDocument/2006/relationships/tags" Target="../tags/tag76.xml"/><Relationship Id="rId16" Type="http://schemas.openxmlformats.org/officeDocument/2006/relationships/tags" Target="../tags/tag90.xml"/><Relationship Id="rId20" Type="http://schemas.openxmlformats.org/officeDocument/2006/relationships/image" Target="../media/image126.png"/><Relationship Id="rId1" Type="http://schemas.openxmlformats.org/officeDocument/2006/relationships/tags" Target="../tags/tag75.xml"/><Relationship Id="rId6" Type="http://schemas.openxmlformats.org/officeDocument/2006/relationships/tags" Target="../tags/tag80.xml"/><Relationship Id="rId11" Type="http://schemas.openxmlformats.org/officeDocument/2006/relationships/tags" Target="../tags/tag85.xml"/><Relationship Id="rId24" Type="http://schemas.openxmlformats.org/officeDocument/2006/relationships/image" Target="../media/image86.png"/><Relationship Id="rId5" Type="http://schemas.openxmlformats.org/officeDocument/2006/relationships/tags" Target="../tags/tag79.xml"/><Relationship Id="rId15" Type="http://schemas.openxmlformats.org/officeDocument/2006/relationships/tags" Target="../tags/tag89.xml"/><Relationship Id="rId23" Type="http://schemas.openxmlformats.org/officeDocument/2006/relationships/image" Target="../media/image129.png"/><Relationship Id="rId10" Type="http://schemas.openxmlformats.org/officeDocument/2006/relationships/tags" Target="../tags/tag84.xml"/><Relationship Id="rId19" Type="http://schemas.openxmlformats.org/officeDocument/2006/relationships/image" Target="../media/image125.png"/><Relationship Id="rId4" Type="http://schemas.openxmlformats.org/officeDocument/2006/relationships/tags" Target="../tags/tag78.xml"/><Relationship Id="rId9" Type="http://schemas.openxmlformats.org/officeDocument/2006/relationships/tags" Target="../tags/tag83.xml"/><Relationship Id="rId14" Type="http://schemas.openxmlformats.org/officeDocument/2006/relationships/tags" Target="../tags/tag88.xml"/><Relationship Id="rId22" Type="http://schemas.openxmlformats.org/officeDocument/2006/relationships/image" Target="../media/image12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91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tags" Target="../tags/tag99.xml"/><Relationship Id="rId13" Type="http://schemas.openxmlformats.org/officeDocument/2006/relationships/tags" Target="../tags/tag104.xml"/><Relationship Id="rId18" Type="http://schemas.openxmlformats.org/officeDocument/2006/relationships/notesSlide" Target="../notesSlides/notesSlide9.xml"/><Relationship Id="rId3" Type="http://schemas.openxmlformats.org/officeDocument/2006/relationships/tags" Target="../tags/tag94.xml"/><Relationship Id="rId21" Type="http://schemas.openxmlformats.org/officeDocument/2006/relationships/image" Target="../media/image133.png"/><Relationship Id="rId7" Type="http://schemas.openxmlformats.org/officeDocument/2006/relationships/tags" Target="../tags/tag98.xml"/><Relationship Id="rId12" Type="http://schemas.openxmlformats.org/officeDocument/2006/relationships/tags" Target="../tags/tag103.xml"/><Relationship Id="rId17" Type="http://schemas.openxmlformats.org/officeDocument/2006/relationships/slideLayout" Target="../slideLayouts/slideLayout59.xml"/><Relationship Id="rId2" Type="http://schemas.openxmlformats.org/officeDocument/2006/relationships/tags" Target="../tags/tag93.xml"/><Relationship Id="rId16" Type="http://schemas.openxmlformats.org/officeDocument/2006/relationships/tags" Target="../tags/tag107.xml"/><Relationship Id="rId20" Type="http://schemas.openxmlformats.org/officeDocument/2006/relationships/image" Target="../media/image132.jpeg"/><Relationship Id="rId1" Type="http://schemas.openxmlformats.org/officeDocument/2006/relationships/tags" Target="../tags/tag92.xml"/><Relationship Id="rId6" Type="http://schemas.openxmlformats.org/officeDocument/2006/relationships/tags" Target="../tags/tag97.xml"/><Relationship Id="rId11" Type="http://schemas.openxmlformats.org/officeDocument/2006/relationships/tags" Target="../tags/tag102.xml"/><Relationship Id="rId5" Type="http://schemas.openxmlformats.org/officeDocument/2006/relationships/tags" Target="../tags/tag96.xml"/><Relationship Id="rId15" Type="http://schemas.openxmlformats.org/officeDocument/2006/relationships/tags" Target="../tags/tag106.xml"/><Relationship Id="rId23" Type="http://schemas.openxmlformats.org/officeDocument/2006/relationships/image" Target="../media/image83.png"/><Relationship Id="rId10" Type="http://schemas.openxmlformats.org/officeDocument/2006/relationships/tags" Target="../tags/tag101.xml"/><Relationship Id="rId19" Type="http://schemas.openxmlformats.org/officeDocument/2006/relationships/image" Target="../media/image131.png"/><Relationship Id="rId4" Type="http://schemas.openxmlformats.org/officeDocument/2006/relationships/tags" Target="../tags/tag95.xml"/><Relationship Id="rId9" Type="http://schemas.openxmlformats.org/officeDocument/2006/relationships/tags" Target="../tags/tag100.xml"/><Relationship Id="rId14" Type="http://schemas.openxmlformats.org/officeDocument/2006/relationships/tags" Target="../tags/tag105.xml"/><Relationship Id="rId22" Type="http://schemas.openxmlformats.org/officeDocument/2006/relationships/image" Target="../media/image13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slideLayout" Target="../slideLayouts/slideLayout87.xml"/><Relationship Id="rId1" Type="http://schemas.openxmlformats.org/officeDocument/2006/relationships/tags" Target="../tags/tag108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tags" Target="../tags/tag116.xml"/><Relationship Id="rId13" Type="http://schemas.openxmlformats.org/officeDocument/2006/relationships/tags" Target="../tags/tag121.xml"/><Relationship Id="rId18" Type="http://schemas.openxmlformats.org/officeDocument/2006/relationships/image" Target="../media/image135.png"/><Relationship Id="rId3" Type="http://schemas.openxmlformats.org/officeDocument/2006/relationships/tags" Target="../tags/tag111.xml"/><Relationship Id="rId21" Type="http://schemas.openxmlformats.org/officeDocument/2006/relationships/image" Target="../media/image138.png"/><Relationship Id="rId7" Type="http://schemas.openxmlformats.org/officeDocument/2006/relationships/tags" Target="../tags/tag115.xml"/><Relationship Id="rId12" Type="http://schemas.openxmlformats.org/officeDocument/2006/relationships/tags" Target="../tags/tag120.xml"/><Relationship Id="rId17" Type="http://schemas.openxmlformats.org/officeDocument/2006/relationships/slideLayout" Target="../slideLayouts/slideLayout101.xml"/><Relationship Id="rId2" Type="http://schemas.openxmlformats.org/officeDocument/2006/relationships/tags" Target="../tags/tag110.xml"/><Relationship Id="rId16" Type="http://schemas.openxmlformats.org/officeDocument/2006/relationships/tags" Target="../tags/tag124.xml"/><Relationship Id="rId20" Type="http://schemas.openxmlformats.org/officeDocument/2006/relationships/image" Target="../media/image137.png"/><Relationship Id="rId1" Type="http://schemas.openxmlformats.org/officeDocument/2006/relationships/tags" Target="../tags/tag109.xml"/><Relationship Id="rId6" Type="http://schemas.openxmlformats.org/officeDocument/2006/relationships/tags" Target="../tags/tag114.xml"/><Relationship Id="rId11" Type="http://schemas.openxmlformats.org/officeDocument/2006/relationships/tags" Target="../tags/tag119.xml"/><Relationship Id="rId5" Type="http://schemas.openxmlformats.org/officeDocument/2006/relationships/tags" Target="../tags/tag113.xml"/><Relationship Id="rId15" Type="http://schemas.openxmlformats.org/officeDocument/2006/relationships/tags" Target="../tags/tag123.xml"/><Relationship Id="rId10" Type="http://schemas.openxmlformats.org/officeDocument/2006/relationships/tags" Target="../tags/tag118.xml"/><Relationship Id="rId19" Type="http://schemas.openxmlformats.org/officeDocument/2006/relationships/image" Target="../media/image136.png"/><Relationship Id="rId4" Type="http://schemas.openxmlformats.org/officeDocument/2006/relationships/tags" Target="../tags/tag112.xml"/><Relationship Id="rId9" Type="http://schemas.openxmlformats.org/officeDocument/2006/relationships/tags" Target="../tags/tag117.xml"/><Relationship Id="rId14" Type="http://schemas.openxmlformats.org/officeDocument/2006/relationships/tags" Target="../tags/tag122.xml"/><Relationship Id="rId22" Type="http://schemas.openxmlformats.org/officeDocument/2006/relationships/image" Target="../media/image8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82.xml"/><Relationship Id="rId4" Type="http://schemas.openxmlformats.org/officeDocument/2006/relationships/image" Target="../media/image8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slideLayout" Target="../slideLayouts/slideLayout116.xml"/><Relationship Id="rId1" Type="http://schemas.openxmlformats.org/officeDocument/2006/relationships/tags" Target="../tags/tag125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tags" Target="../tags/tag133.xml"/><Relationship Id="rId13" Type="http://schemas.openxmlformats.org/officeDocument/2006/relationships/image" Target="../media/image139.png"/><Relationship Id="rId3" Type="http://schemas.openxmlformats.org/officeDocument/2006/relationships/tags" Target="../tags/tag128.xml"/><Relationship Id="rId7" Type="http://schemas.openxmlformats.org/officeDocument/2006/relationships/tags" Target="../tags/tag132.xml"/><Relationship Id="rId12" Type="http://schemas.openxmlformats.org/officeDocument/2006/relationships/notesSlide" Target="../notesSlides/notesSlide10.xml"/><Relationship Id="rId2" Type="http://schemas.openxmlformats.org/officeDocument/2006/relationships/tags" Target="../tags/tag127.xml"/><Relationship Id="rId1" Type="http://schemas.openxmlformats.org/officeDocument/2006/relationships/tags" Target="../tags/tag126.xml"/><Relationship Id="rId6" Type="http://schemas.openxmlformats.org/officeDocument/2006/relationships/tags" Target="../tags/tag131.xml"/><Relationship Id="rId11" Type="http://schemas.openxmlformats.org/officeDocument/2006/relationships/slideLayout" Target="../slideLayouts/slideLayout130.xml"/><Relationship Id="rId5" Type="http://schemas.openxmlformats.org/officeDocument/2006/relationships/tags" Target="../tags/tag130.xml"/><Relationship Id="rId15" Type="http://schemas.openxmlformats.org/officeDocument/2006/relationships/image" Target="../media/image83.png"/><Relationship Id="rId10" Type="http://schemas.openxmlformats.org/officeDocument/2006/relationships/tags" Target="../tags/tag135.xml"/><Relationship Id="rId4" Type="http://schemas.openxmlformats.org/officeDocument/2006/relationships/tags" Target="../tags/tag129.xml"/><Relationship Id="rId9" Type="http://schemas.openxmlformats.org/officeDocument/2006/relationships/tags" Target="../tags/tag134.xml"/><Relationship Id="rId14" Type="http://schemas.openxmlformats.org/officeDocument/2006/relationships/image" Target="../media/image140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36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1.png"/><Relationship Id="rId3" Type="http://schemas.openxmlformats.org/officeDocument/2006/relationships/tags" Target="../tags/tag139.xml"/><Relationship Id="rId7" Type="http://schemas.openxmlformats.org/officeDocument/2006/relationships/slideLayout" Target="../slideLayouts/slideLayout158.xml"/><Relationship Id="rId2" Type="http://schemas.openxmlformats.org/officeDocument/2006/relationships/tags" Target="../tags/tag138.xml"/><Relationship Id="rId1" Type="http://schemas.openxmlformats.org/officeDocument/2006/relationships/tags" Target="../tags/tag137.xml"/><Relationship Id="rId6" Type="http://schemas.openxmlformats.org/officeDocument/2006/relationships/tags" Target="../tags/tag142.xml"/><Relationship Id="rId5" Type="http://schemas.openxmlformats.org/officeDocument/2006/relationships/tags" Target="../tags/tag141.xml"/><Relationship Id="rId4" Type="http://schemas.openxmlformats.org/officeDocument/2006/relationships/tags" Target="../tags/tag140.xml"/><Relationship Id="rId9" Type="http://schemas.openxmlformats.org/officeDocument/2006/relationships/image" Target="../media/image142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3.xml"/><Relationship Id="rId1" Type="http://schemas.openxmlformats.org/officeDocument/2006/relationships/tags" Target="../tags/tag14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tags" Target="../tags/tag146.xml"/><Relationship Id="rId7" Type="http://schemas.openxmlformats.org/officeDocument/2006/relationships/image" Target="../media/image144.png"/><Relationship Id="rId2" Type="http://schemas.openxmlformats.org/officeDocument/2006/relationships/tags" Target="../tags/tag145.xml"/><Relationship Id="rId1" Type="http://schemas.openxmlformats.org/officeDocument/2006/relationships/tags" Target="../tags/tag144.xml"/><Relationship Id="rId6" Type="http://schemas.openxmlformats.org/officeDocument/2006/relationships/image" Target="../media/image143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7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6.xml"/><Relationship Id="rId1" Type="http://schemas.openxmlformats.org/officeDocument/2006/relationships/tags" Target="../tags/tag14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5.jpeg"/><Relationship Id="rId1" Type="http://schemas.openxmlformats.org/officeDocument/2006/relationships/slideLayout" Target="../slideLayouts/slideLayout14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0.xml"/><Relationship Id="rId1" Type="http://schemas.openxmlformats.org/officeDocument/2006/relationships/tags" Target="../tags/tag148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4.xml"/><Relationship Id="rId2" Type="http://schemas.openxmlformats.org/officeDocument/2006/relationships/tags" Target="../tags/tag150.xml"/><Relationship Id="rId1" Type="http://schemas.openxmlformats.org/officeDocument/2006/relationships/tags" Target="../tags/tag149.xml"/><Relationship Id="rId6" Type="http://schemas.openxmlformats.org/officeDocument/2006/relationships/image" Target="../media/image147.png"/><Relationship Id="rId5" Type="http://schemas.openxmlformats.org/officeDocument/2006/relationships/image" Target="../media/image146.png"/><Relationship Id="rId4" Type="http://schemas.openxmlformats.org/officeDocument/2006/relationships/notesSlide" Target="../notesSlides/notesSlide1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22.xml"/><Relationship Id="rId7" Type="http://schemas.openxmlformats.org/officeDocument/2006/relationships/image" Target="../media/image5.png"/><Relationship Id="rId12" Type="http://schemas.openxmlformats.org/officeDocument/2006/relationships/image" Target="../media/image82.png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image" Target="../media/image4.png"/><Relationship Id="rId11" Type="http://schemas.openxmlformats.org/officeDocument/2006/relationships/image" Target="../media/image81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slideLayout" Target="../slideLayouts/slideLayout85.xml"/><Relationship Id="rId9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8.xml"/><Relationship Id="rId1" Type="http://schemas.openxmlformats.org/officeDocument/2006/relationships/tags" Target="../tags/tag151.xm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3390/nu17172886" TargetMode="External"/><Relationship Id="rId3" Type="http://schemas.openxmlformats.org/officeDocument/2006/relationships/slideLayout" Target="../slideLayouts/slideLayout242.xml"/><Relationship Id="rId7" Type="http://schemas.openxmlformats.org/officeDocument/2006/relationships/image" Target="../media/image151.png"/><Relationship Id="rId2" Type="http://schemas.openxmlformats.org/officeDocument/2006/relationships/tags" Target="../tags/tag153.xml"/><Relationship Id="rId1" Type="http://schemas.openxmlformats.org/officeDocument/2006/relationships/tags" Target="../tags/tag152.xml"/><Relationship Id="rId6" Type="http://schemas.openxmlformats.org/officeDocument/2006/relationships/image" Target="../media/image150.png"/><Relationship Id="rId5" Type="http://schemas.openxmlformats.org/officeDocument/2006/relationships/image" Target="../media/image149.png"/><Relationship Id="rId4" Type="http://schemas.openxmlformats.org/officeDocument/2006/relationships/image" Target="../media/image148.png"/><Relationship Id="rId9" Type="http://schemas.openxmlformats.org/officeDocument/2006/relationships/hyperlink" Target="https://doi.org/10.3389/fnut.2025.1696243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155.xml"/><Relationship Id="rId1" Type="http://schemas.openxmlformats.org/officeDocument/2006/relationships/tags" Target="../tags/tag154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tags" Target="../tags/tag163.xml"/><Relationship Id="rId13" Type="http://schemas.openxmlformats.org/officeDocument/2006/relationships/image" Target="../media/image154.tiff"/><Relationship Id="rId3" Type="http://schemas.openxmlformats.org/officeDocument/2006/relationships/tags" Target="../tags/tag158.xml"/><Relationship Id="rId7" Type="http://schemas.openxmlformats.org/officeDocument/2006/relationships/tags" Target="../tags/tag162.xml"/><Relationship Id="rId12" Type="http://schemas.openxmlformats.org/officeDocument/2006/relationships/image" Target="../media/image153.tiff"/><Relationship Id="rId2" Type="http://schemas.openxmlformats.org/officeDocument/2006/relationships/tags" Target="../tags/tag157.xml"/><Relationship Id="rId1" Type="http://schemas.openxmlformats.org/officeDocument/2006/relationships/tags" Target="../tags/tag156.xml"/><Relationship Id="rId6" Type="http://schemas.openxmlformats.org/officeDocument/2006/relationships/tags" Target="../tags/tag161.xml"/><Relationship Id="rId11" Type="http://schemas.openxmlformats.org/officeDocument/2006/relationships/image" Target="../media/image152.tiff"/><Relationship Id="rId5" Type="http://schemas.openxmlformats.org/officeDocument/2006/relationships/tags" Target="../tags/tag160.xml"/><Relationship Id="rId10" Type="http://schemas.openxmlformats.org/officeDocument/2006/relationships/slideLayout" Target="../slideLayouts/slideLayout256.xml"/><Relationship Id="rId4" Type="http://schemas.openxmlformats.org/officeDocument/2006/relationships/tags" Target="../tags/tag159.xml"/><Relationship Id="rId9" Type="http://schemas.openxmlformats.org/officeDocument/2006/relationships/tags" Target="../tags/tag164.xml"/><Relationship Id="rId14" Type="http://schemas.openxmlformats.org/officeDocument/2006/relationships/hyperlink" Target="https://doi.org/10.4239/wjd.v16.i7.106821" TargetMode="Externa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65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6.png"/><Relationship Id="rId2" Type="http://schemas.openxmlformats.org/officeDocument/2006/relationships/image" Target="../media/image155.png"/><Relationship Id="rId1" Type="http://schemas.openxmlformats.org/officeDocument/2006/relationships/slideLayout" Target="../slideLayouts/slideLayout270.xml"/><Relationship Id="rId5" Type="http://schemas.openxmlformats.org/officeDocument/2006/relationships/hyperlink" Target="https://doi.org/10.3390/ijms252010871" TargetMode="External"/><Relationship Id="rId4" Type="http://schemas.openxmlformats.org/officeDocument/2006/relationships/image" Target="../media/image157.png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68.xml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2" Type="http://schemas.openxmlformats.org/officeDocument/2006/relationships/tags" Target="../tags/tag167.xml"/><Relationship Id="rId1" Type="http://schemas.openxmlformats.org/officeDocument/2006/relationships/tags" Target="../tags/tag166.xml"/><Relationship Id="rId6" Type="http://schemas.openxmlformats.org/officeDocument/2006/relationships/image" Target="../media/image159.png"/><Relationship Id="rId11" Type="http://schemas.openxmlformats.org/officeDocument/2006/relationships/image" Target="../media/image7.png"/><Relationship Id="rId5" Type="http://schemas.openxmlformats.org/officeDocument/2006/relationships/image" Target="../media/image158.png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490.xml"/><Relationship Id="rId9" Type="http://schemas.openxmlformats.org/officeDocument/2006/relationships/image" Target="../media/image5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8.xml"/><Relationship Id="rId2" Type="http://schemas.openxmlformats.org/officeDocument/2006/relationships/tags" Target="../tags/tag170.xml"/><Relationship Id="rId1" Type="http://schemas.openxmlformats.org/officeDocument/2006/relationships/tags" Target="../tags/tag169.xml"/><Relationship Id="rId5" Type="http://schemas.openxmlformats.org/officeDocument/2006/relationships/image" Target="../media/image83.png"/><Relationship Id="rId4" Type="http://schemas.openxmlformats.org/officeDocument/2006/relationships/notesSlide" Target="../notesSlides/notesSlide13.xml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1.png"/><Relationship Id="rId13" Type="http://schemas.openxmlformats.org/officeDocument/2006/relationships/hyperlink" Target="https://doi.org/10.1007/s00394-025-03586-0" TargetMode="External"/><Relationship Id="rId3" Type="http://schemas.openxmlformats.org/officeDocument/2006/relationships/tags" Target="../tags/tag173.xml"/><Relationship Id="rId7" Type="http://schemas.openxmlformats.org/officeDocument/2006/relationships/image" Target="../media/image160.png"/><Relationship Id="rId12" Type="http://schemas.openxmlformats.org/officeDocument/2006/relationships/hyperlink" Target="https://doi.org/10.3389/fnut.2024.1395083" TargetMode="External"/><Relationship Id="rId2" Type="http://schemas.openxmlformats.org/officeDocument/2006/relationships/tags" Target="../tags/tag172.xml"/><Relationship Id="rId1" Type="http://schemas.openxmlformats.org/officeDocument/2006/relationships/tags" Target="../tags/tag171.xml"/><Relationship Id="rId6" Type="http://schemas.openxmlformats.org/officeDocument/2006/relationships/slideLayout" Target="../slideLayouts/slideLayout343.xml"/><Relationship Id="rId11" Type="http://schemas.openxmlformats.org/officeDocument/2006/relationships/hyperlink" Target="https://doi.org/10.1163/18762891-bja00038" TargetMode="External"/><Relationship Id="rId5" Type="http://schemas.openxmlformats.org/officeDocument/2006/relationships/tags" Target="../tags/tag175.xml"/><Relationship Id="rId15" Type="http://schemas.openxmlformats.org/officeDocument/2006/relationships/image" Target="../media/image83.png"/><Relationship Id="rId10" Type="http://schemas.openxmlformats.org/officeDocument/2006/relationships/image" Target="../media/image130.svg"/><Relationship Id="rId4" Type="http://schemas.openxmlformats.org/officeDocument/2006/relationships/tags" Target="../tags/tag174.xml"/><Relationship Id="rId9" Type="http://schemas.openxmlformats.org/officeDocument/2006/relationships/image" Target="../media/image86.png"/><Relationship Id="rId14" Type="http://schemas.openxmlformats.org/officeDocument/2006/relationships/hyperlink" Target="https://doi.org/10.3390/foods14040654" TargetMode="Externa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43.xml"/><Relationship Id="rId2" Type="http://schemas.openxmlformats.org/officeDocument/2006/relationships/tags" Target="../tags/tag177.xml"/><Relationship Id="rId1" Type="http://schemas.openxmlformats.org/officeDocument/2006/relationships/tags" Target="../tags/tag176.xml"/><Relationship Id="rId5" Type="http://schemas.openxmlformats.org/officeDocument/2006/relationships/image" Target="../media/image83.png"/><Relationship Id="rId4" Type="http://schemas.openxmlformats.org/officeDocument/2006/relationships/notesSlide" Target="../notesSlides/notesSlide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3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tags" Target="../tags/tag185.xml"/><Relationship Id="rId13" Type="http://schemas.openxmlformats.org/officeDocument/2006/relationships/hyperlink" Target="https://doi.org/10.1038/s41430-024-01428-6" TargetMode="External"/><Relationship Id="rId18" Type="http://schemas.openxmlformats.org/officeDocument/2006/relationships/image" Target="../media/image83.png"/><Relationship Id="rId3" Type="http://schemas.openxmlformats.org/officeDocument/2006/relationships/tags" Target="../tags/tag180.xml"/><Relationship Id="rId7" Type="http://schemas.openxmlformats.org/officeDocument/2006/relationships/tags" Target="../tags/tag184.xml"/><Relationship Id="rId12" Type="http://schemas.openxmlformats.org/officeDocument/2006/relationships/image" Target="../media/image164.emf"/><Relationship Id="rId17" Type="http://schemas.openxmlformats.org/officeDocument/2006/relationships/hyperlink" Target="https://doi.org/10.1016/j.clnu.2025.07.004" TargetMode="External"/><Relationship Id="rId2" Type="http://schemas.openxmlformats.org/officeDocument/2006/relationships/tags" Target="../tags/tag179.xml"/><Relationship Id="rId16" Type="http://schemas.openxmlformats.org/officeDocument/2006/relationships/hyperlink" Target="https://doi.org/10.3389/fnut.2024.1479186" TargetMode="External"/><Relationship Id="rId1" Type="http://schemas.openxmlformats.org/officeDocument/2006/relationships/tags" Target="../tags/tag178.xml"/><Relationship Id="rId6" Type="http://schemas.openxmlformats.org/officeDocument/2006/relationships/tags" Target="../tags/tag183.xml"/><Relationship Id="rId11" Type="http://schemas.openxmlformats.org/officeDocument/2006/relationships/image" Target="../media/image163.emf"/><Relationship Id="rId5" Type="http://schemas.openxmlformats.org/officeDocument/2006/relationships/tags" Target="../tags/tag182.xml"/><Relationship Id="rId15" Type="http://schemas.openxmlformats.org/officeDocument/2006/relationships/hyperlink" Target="https://doi.org/10.3390/nu17193087" TargetMode="External"/><Relationship Id="rId10" Type="http://schemas.openxmlformats.org/officeDocument/2006/relationships/image" Target="../media/image162.png"/><Relationship Id="rId4" Type="http://schemas.openxmlformats.org/officeDocument/2006/relationships/tags" Target="../tags/tag181.xml"/><Relationship Id="rId9" Type="http://schemas.openxmlformats.org/officeDocument/2006/relationships/slideLayout" Target="../slideLayouts/slideLayout343.xml"/><Relationship Id="rId14" Type="http://schemas.openxmlformats.org/officeDocument/2006/relationships/hyperlink" Target="https://doi.org/10.1002/fsn3.70490" TargetMode="Externa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43.xml"/><Relationship Id="rId2" Type="http://schemas.openxmlformats.org/officeDocument/2006/relationships/tags" Target="../tags/tag187.xml"/><Relationship Id="rId1" Type="http://schemas.openxmlformats.org/officeDocument/2006/relationships/tags" Target="../tags/tag186.xml"/><Relationship Id="rId5" Type="http://schemas.openxmlformats.org/officeDocument/2006/relationships/image" Target="../media/image83.png"/><Relationship Id="rId4" Type="http://schemas.openxmlformats.org/officeDocument/2006/relationships/notesSlide" Target="../notesSlides/notesSlide15.xml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tags" Target="../tags/tag195.xml"/><Relationship Id="rId13" Type="http://schemas.openxmlformats.org/officeDocument/2006/relationships/hyperlink" Target="https://doi.org/10.1016/j.clnu.2025.07.004" TargetMode="External"/><Relationship Id="rId18" Type="http://schemas.openxmlformats.org/officeDocument/2006/relationships/image" Target="../media/image83.png"/><Relationship Id="rId3" Type="http://schemas.openxmlformats.org/officeDocument/2006/relationships/tags" Target="../tags/tag190.xml"/><Relationship Id="rId7" Type="http://schemas.openxmlformats.org/officeDocument/2006/relationships/tags" Target="../tags/tag194.xml"/><Relationship Id="rId12" Type="http://schemas.openxmlformats.org/officeDocument/2006/relationships/hyperlink" Target="https://doi.org/10.3389/fimmu.2024.1450414" TargetMode="External"/><Relationship Id="rId17" Type="http://schemas.openxmlformats.org/officeDocument/2006/relationships/image" Target="../media/image130.svg"/><Relationship Id="rId2" Type="http://schemas.openxmlformats.org/officeDocument/2006/relationships/tags" Target="../tags/tag189.xml"/><Relationship Id="rId16" Type="http://schemas.openxmlformats.org/officeDocument/2006/relationships/image" Target="../media/image86.png"/><Relationship Id="rId1" Type="http://schemas.openxmlformats.org/officeDocument/2006/relationships/tags" Target="../tags/tag188.xml"/><Relationship Id="rId6" Type="http://schemas.openxmlformats.org/officeDocument/2006/relationships/tags" Target="../tags/tag193.xml"/><Relationship Id="rId11" Type="http://schemas.openxmlformats.org/officeDocument/2006/relationships/hyperlink" Target="https://www.x-mol.com/paperRedirect/1884291761458208768" TargetMode="External"/><Relationship Id="rId5" Type="http://schemas.openxmlformats.org/officeDocument/2006/relationships/tags" Target="../tags/tag192.xml"/><Relationship Id="rId15" Type="http://schemas.openxmlformats.org/officeDocument/2006/relationships/image" Target="../media/image165.emf"/><Relationship Id="rId10" Type="http://schemas.openxmlformats.org/officeDocument/2006/relationships/hyperlink" Target="https://doi.org/10.1002/fsn3.70490" TargetMode="External"/><Relationship Id="rId19" Type="http://schemas.openxmlformats.org/officeDocument/2006/relationships/image" Target="../media/image166.png"/><Relationship Id="rId4" Type="http://schemas.openxmlformats.org/officeDocument/2006/relationships/tags" Target="../tags/tag191.xml"/><Relationship Id="rId9" Type="http://schemas.openxmlformats.org/officeDocument/2006/relationships/slideLayout" Target="../slideLayouts/slideLayout343.xml"/><Relationship Id="rId14" Type="http://schemas.openxmlformats.org/officeDocument/2006/relationships/hyperlink" Target="https://doi.org/10.3389/fnut.2024.1484646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8.xml"/><Relationship Id="rId2" Type="http://schemas.openxmlformats.org/officeDocument/2006/relationships/tags" Target="../tags/tag197.xml"/><Relationship Id="rId1" Type="http://schemas.openxmlformats.org/officeDocument/2006/relationships/tags" Target="../tags/tag196.xml"/><Relationship Id="rId4" Type="http://schemas.openxmlformats.org/officeDocument/2006/relationships/notesSlide" Target="../notesSlides/notesSlide16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43.xml"/><Relationship Id="rId2" Type="http://schemas.openxmlformats.org/officeDocument/2006/relationships/tags" Target="../tags/tag199.xml"/><Relationship Id="rId1" Type="http://schemas.openxmlformats.org/officeDocument/2006/relationships/tags" Target="../tags/tag198.xml"/><Relationship Id="rId5" Type="http://schemas.openxmlformats.org/officeDocument/2006/relationships/image" Target="../media/image168.emf"/><Relationship Id="rId4" Type="http://schemas.openxmlformats.org/officeDocument/2006/relationships/image" Target="../media/image167.emf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57.xml"/><Relationship Id="rId1" Type="http://schemas.openxmlformats.org/officeDocument/2006/relationships/tags" Target="../tags/tag200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image" Target="../media/image169.png"/><Relationship Id="rId1" Type="http://schemas.openxmlformats.org/officeDocument/2006/relationships/slideLayout" Target="../slideLayouts/slideLayout343.xml"/><Relationship Id="rId5" Type="http://schemas.openxmlformats.org/officeDocument/2006/relationships/image" Target="../media/image172.png"/><Relationship Id="rId4" Type="http://schemas.openxmlformats.org/officeDocument/2006/relationships/image" Target="../media/image171.pn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71.xml"/><Relationship Id="rId1" Type="http://schemas.openxmlformats.org/officeDocument/2006/relationships/tags" Target="../tags/tag201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43.xml"/><Relationship Id="rId2" Type="http://schemas.openxmlformats.org/officeDocument/2006/relationships/tags" Target="../tags/tag203.xml"/><Relationship Id="rId1" Type="http://schemas.openxmlformats.org/officeDocument/2006/relationships/tags" Target="../tags/tag202.xml"/><Relationship Id="rId5" Type="http://schemas.openxmlformats.org/officeDocument/2006/relationships/image" Target="../media/image174.png"/><Relationship Id="rId4" Type="http://schemas.openxmlformats.org/officeDocument/2006/relationships/image" Target="../media/image173.png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85.xml"/><Relationship Id="rId1" Type="http://schemas.openxmlformats.org/officeDocument/2006/relationships/tags" Target="../tags/tag20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7" Type="http://schemas.openxmlformats.org/officeDocument/2006/relationships/image" Target="../media/image8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7.svg"/><Relationship Id="rId5" Type="http://schemas.openxmlformats.org/officeDocument/2006/relationships/image" Target="../media/image86.png"/><Relationship Id="rId4" Type="http://schemas.openxmlformats.org/officeDocument/2006/relationships/image" Target="../media/image85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43.xml"/><Relationship Id="rId6" Type="http://schemas.openxmlformats.org/officeDocument/2006/relationships/image" Target="../media/image178.png"/><Relationship Id="rId5" Type="http://schemas.openxmlformats.org/officeDocument/2006/relationships/image" Target="../media/image177.png"/><Relationship Id="rId4" Type="http://schemas.openxmlformats.org/officeDocument/2006/relationships/image" Target="../media/image176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tags" Target="../tags/tag207.xml"/><Relationship Id="rId2" Type="http://schemas.openxmlformats.org/officeDocument/2006/relationships/tags" Target="../tags/tag206.xml"/><Relationship Id="rId1" Type="http://schemas.openxmlformats.org/officeDocument/2006/relationships/tags" Target="../tags/tag205.xml"/><Relationship Id="rId5" Type="http://schemas.openxmlformats.org/officeDocument/2006/relationships/image" Target="../media/image179.png"/><Relationship Id="rId4" Type="http://schemas.openxmlformats.org/officeDocument/2006/relationships/slideLayout" Target="../slideLayouts/slideLayout400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06.xml"/><Relationship Id="rId2" Type="http://schemas.openxmlformats.org/officeDocument/2006/relationships/tags" Target="../tags/tag209.xml"/><Relationship Id="rId1" Type="http://schemas.openxmlformats.org/officeDocument/2006/relationships/tags" Target="../tags/tag208.xml"/><Relationship Id="rId4" Type="http://schemas.openxmlformats.org/officeDocument/2006/relationships/image" Target="../media/image83.png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tags" Target="../tags/tag217.xml"/><Relationship Id="rId13" Type="http://schemas.openxmlformats.org/officeDocument/2006/relationships/tags" Target="../tags/tag222.xml"/><Relationship Id="rId18" Type="http://schemas.openxmlformats.org/officeDocument/2006/relationships/image" Target="../media/image181.png"/><Relationship Id="rId3" Type="http://schemas.openxmlformats.org/officeDocument/2006/relationships/tags" Target="../tags/tag212.xml"/><Relationship Id="rId7" Type="http://schemas.openxmlformats.org/officeDocument/2006/relationships/tags" Target="../tags/tag216.xml"/><Relationship Id="rId12" Type="http://schemas.openxmlformats.org/officeDocument/2006/relationships/tags" Target="../tags/tag221.xml"/><Relationship Id="rId17" Type="http://schemas.openxmlformats.org/officeDocument/2006/relationships/image" Target="../media/image87.svg"/><Relationship Id="rId2" Type="http://schemas.openxmlformats.org/officeDocument/2006/relationships/tags" Target="../tags/tag211.xml"/><Relationship Id="rId16" Type="http://schemas.openxmlformats.org/officeDocument/2006/relationships/image" Target="../media/image86.png"/><Relationship Id="rId20" Type="http://schemas.openxmlformats.org/officeDocument/2006/relationships/hyperlink" Target="https://doi.org/10.1038/s41430-024-01428-6" TargetMode="External"/><Relationship Id="rId1" Type="http://schemas.openxmlformats.org/officeDocument/2006/relationships/tags" Target="../tags/tag210.xml"/><Relationship Id="rId6" Type="http://schemas.openxmlformats.org/officeDocument/2006/relationships/tags" Target="../tags/tag215.xml"/><Relationship Id="rId11" Type="http://schemas.openxmlformats.org/officeDocument/2006/relationships/tags" Target="../tags/tag220.xml"/><Relationship Id="rId5" Type="http://schemas.openxmlformats.org/officeDocument/2006/relationships/tags" Target="../tags/tag214.xml"/><Relationship Id="rId15" Type="http://schemas.openxmlformats.org/officeDocument/2006/relationships/image" Target="../media/image180.png"/><Relationship Id="rId10" Type="http://schemas.openxmlformats.org/officeDocument/2006/relationships/tags" Target="../tags/tag219.xml"/><Relationship Id="rId19" Type="http://schemas.openxmlformats.org/officeDocument/2006/relationships/image" Target="../media/image83.png"/><Relationship Id="rId4" Type="http://schemas.openxmlformats.org/officeDocument/2006/relationships/tags" Target="../tags/tag213.xml"/><Relationship Id="rId9" Type="http://schemas.openxmlformats.org/officeDocument/2006/relationships/tags" Target="../tags/tag218.xml"/><Relationship Id="rId14" Type="http://schemas.openxmlformats.org/officeDocument/2006/relationships/slideLayout" Target="../slideLayouts/slideLayout41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28.xml"/><Relationship Id="rId1" Type="http://schemas.openxmlformats.org/officeDocument/2006/relationships/tags" Target="../tags/tag223.xml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tags" Target="../tags/tag231.xml"/><Relationship Id="rId13" Type="http://schemas.openxmlformats.org/officeDocument/2006/relationships/image" Target="../media/image183.png"/><Relationship Id="rId3" Type="http://schemas.openxmlformats.org/officeDocument/2006/relationships/tags" Target="../tags/tag226.xml"/><Relationship Id="rId7" Type="http://schemas.openxmlformats.org/officeDocument/2006/relationships/tags" Target="../tags/tag230.xml"/><Relationship Id="rId12" Type="http://schemas.openxmlformats.org/officeDocument/2006/relationships/image" Target="../media/image182.png"/><Relationship Id="rId2" Type="http://schemas.openxmlformats.org/officeDocument/2006/relationships/tags" Target="../tags/tag225.xml"/><Relationship Id="rId1" Type="http://schemas.openxmlformats.org/officeDocument/2006/relationships/tags" Target="../tags/tag224.xml"/><Relationship Id="rId6" Type="http://schemas.openxmlformats.org/officeDocument/2006/relationships/tags" Target="../tags/tag229.xml"/><Relationship Id="rId11" Type="http://schemas.openxmlformats.org/officeDocument/2006/relationships/slideLayout" Target="../slideLayouts/slideLayout414.xml"/><Relationship Id="rId5" Type="http://schemas.openxmlformats.org/officeDocument/2006/relationships/tags" Target="../tags/tag228.xml"/><Relationship Id="rId10" Type="http://schemas.openxmlformats.org/officeDocument/2006/relationships/tags" Target="../tags/tag233.xml"/><Relationship Id="rId4" Type="http://schemas.openxmlformats.org/officeDocument/2006/relationships/tags" Target="../tags/tag227.xml"/><Relationship Id="rId9" Type="http://schemas.openxmlformats.org/officeDocument/2006/relationships/tags" Target="../tags/tag232.xml"/><Relationship Id="rId14" Type="http://schemas.openxmlformats.org/officeDocument/2006/relationships/hyperlink" Target="https://doi.org/10.3389/fimmu.2025.1654724" TargetMode="Externa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43.xml"/><Relationship Id="rId1" Type="http://schemas.openxmlformats.org/officeDocument/2006/relationships/tags" Target="../tags/tag234.xml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tags" Target="../tags/tag242.xml"/><Relationship Id="rId13" Type="http://schemas.openxmlformats.org/officeDocument/2006/relationships/image" Target="../media/image184.png"/><Relationship Id="rId3" Type="http://schemas.openxmlformats.org/officeDocument/2006/relationships/tags" Target="../tags/tag237.xml"/><Relationship Id="rId7" Type="http://schemas.openxmlformats.org/officeDocument/2006/relationships/tags" Target="../tags/tag241.xml"/><Relationship Id="rId12" Type="http://schemas.openxmlformats.org/officeDocument/2006/relationships/notesSlide" Target="../notesSlides/notesSlide18.xml"/><Relationship Id="rId17" Type="http://schemas.openxmlformats.org/officeDocument/2006/relationships/hyperlink" Target="https://doi.org/10.1016/j.intimp.2025.115787" TargetMode="External"/><Relationship Id="rId2" Type="http://schemas.openxmlformats.org/officeDocument/2006/relationships/tags" Target="../tags/tag236.xml"/><Relationship Id="rId16" Type="http://schemas.openxmlformats.org/officeDocument/2006/relationships/image" Target="../media/image187.png"/><Relationship Id="rId1" Type="http://schemas.openxmlformats.org/officeDocument/2006/relationships/tags" Target="../tags/tag235.xml"/><Relationship Id="rId6" Type="http://schemas.openxmlformats.org/officeDocument/2006/relationships/tags" Target="../tags/tag240.xml"/><Relationship Id="rId11" Type="http://schemas.openxmlformats.org/officeDocument/2006/relationships/slideLayout" Target="../slideLayouts/slideLayout414.xml"/><Relationship Id="rId5" Type="http://schemas.openxmlformats.org/officeDocument/2006/relationships/tags" Target="../tags/tag239.xml"/><Relationship Id="rId15" Type="http://schemas.openxmlformats.org/officeDocument/2006/relationships/image" Target="../media/image186.png"/><Relationship Id="rId10" Type="http://schemas.openxmlformats.org/officeDocument/2006/relationships/tags" Target="../tags/tag244.xml"/><Relationship Id="rId4" Type="http://schemas.openxmlformats.org/officeDocument/2006/relationships/tags" Target="../tags/tag238.xml"/><Relationship Id="rId9" Type="http://schemas.openxmlformats.org/officeDocument/2006/relationships/tags" Target="../tags/tag243.xml"/><Relationship Id="rId14" Type="http://schemas.openxmlformats.org/officeDocument/2006/relationships/image" Target="../media/image185.png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57.xml"/><Relationship Id="rId1" Type="http://schemas.openxmlformats.org/officeDocument/2006/relationships/tags" Target="../tags/tag245.xml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9.emf"/><Relationship Id="rId3" Type="http://schemas.openxmlformats.org/officeDocument/2006/relationships/tags" Target="../tags/tag248.xml"/><Relationship Id="rId7" Type="http://schemas.openxmlformats.org/officeDocument/2006/relationships/image" Target="../media/image188.emf"/><Relationship Id="rId2" Type="http://schemas.openxmlformats.org/officeDocument/2006/relationships/tags" Target="../tags/tag247.xml"/><Relationship Id="rId1" Type="http://schemas.openxmlformats.org/officeDocument/2006/relationships/tags" Target="../tags/tag246.xml"/><Relationship Id="rId6" Type="http://schemas.openxmlformats.org/officeDocument/2006/relationships/notesSlide" Target="../notesSlides/notesSlide19.xml"/><Relationship Id="rId11" Type="http://schemas.openxmlformats.org/officeDocument/2006/relationships/hyperlink" Target="https://doi.org/10.3345/cep.2025.01256" TargetMode="External"/><Relationship Id="rId5" Type="http://schemas.openxmlformats.org/officeDocument/2006/relationships/slideLayout" Target="../slideLayouts/slideLayout414.xml"/><Relationship Id="rId10" Type="http://schemas.openxmlformats.org/officeDocument/2006/relationships/image" Target="../media/image191.png"/><Relationship Id="rId4" Type="http://schemas.openxmlformats.org/officeDocument/2006/relationships/tags" Target="../tags/tag249.xml"/><Relationship Id="rId9" Type="http://schemas.openxmlformats.org/officeDocument/2006/relationships/image" Target="../media/image190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4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tags" Target="../tags/tag252.xml"/><Relationship Id="rId2" Type="http://schemas.openxmlformats.org/officeDocument/2006/relationships/tags" Target="../tags/tag251.xml"/><Relationship Id="rId1" Type="http://schemas.openxmlformats.org/officeDocument/2006/relationships/tags" Target="../tags/tag250.xml"/><Relationship Id="rId5" Type="http://schemas.openxmlformats.org/officeDocument/2006/relationships/image" Target="../media/image192.png"/><Relationship Id="rId4" Type="http://schemas.openxmlformats.org/officeDocument/2006/relationships/slideLayout" Target="../slideLayouts/slideLayout551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slideLayout" Target="../slideLayouts/slideLayout330.xml"/><Relationship Id="rId1" Type="http://schemas.openxmlformats.org/officeDocument/2006/relationships/tags" Target="../tags/tag253.xml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png"/><Relationship Id="rId3" Type="http://schemas.openxmlformats.org/officeDocument/2006/relationships/tags" Target="../tags/tag256.xml"/><Relationship Id="rId7" Type="http://schemas.openxmlformats.org/officeDocument/2006/relationships/image" Target="../media/image193.png"/><Relationship Id="rId2" Type="http://schemas.openxmlformats.org/officeDocument/2006/relationships/tags" Target="../tags/tag255.xml"/><Relationship Id="rId1" Type="http://schemas.openxmlformats.org/officeDocument/2006/relationships/tags" Target="../tags/tag254.xml"/><Relationship Id="rId6" Type="http://schemas.openxmlformats.org/officeDocument/2006/relationships/hyperlink" Target="https://doi.org/10.3345/cep.2025.01256" TargetMode="External"/><Relationship Id="rId5" Type="http://schemas.openxmlformats.org/officeDocument/2006/relationships/hyperlink" Target="https://doi.org/10.1038/s41430-024-01428-6" TargetMode="External"/><Relationship Id="rId10" Type="http://schemas.openxmlformats.org/officeDocument/2006/relationships/image" Target="../media/image83.png"/><Relationship Id="rId4" Type="http://schemas.openxmlformats.org/officeDocument/2006/relationships/slideLayout" Target="../slideLayouts/slideLayout345.xml"/><Relationship Id="rId9" Type="http://schemas.openxmlformats.org/officeDocument/2006/relationships/image" Target="../media/image130.sv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slideLayout" Target="../slideLayouts/slideLayout330.xml"/><Relationship Id="rId1" Type="http://schemas.openxmlformats.org/officeDocument/2006/relationships/tags" Target="../tags/tag257.xml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png"/><Relationship Id="rId3" Type="http://schemas.openxmlformats.org/officeDocument/2006/relationships/tags" Target="../tags/tag260.xml"/><Relationship Id="rId7" Type="http://schemas.openxmlformats.org/officeDocument/2006/relationships/hyperlink" Target="https://doi.org/10.3345/cep.2025.01256" TargetMode="External"/><Relationship Id="rId2" Type="http://schemas.openxmlformats.org/officeDocument/2006/relationships/tags" Target="../tags/tag259.xml"/><Relationship Id="rId1" Type="http://schemas.openxmlformats.org/officeDocument/2006/relationships/tags" Target="../tags/tag258.xml"/><Relationship Id="rId6" Type="http://schemas.openxmlformats.org/officeDocument/2006/relationships/image" Target="../media/image195.png"/><Relationship Id="rId5" Type="http://schemas.openxmlformats.org/officeDocument/2006/relationships/image" Target="../media/image194.emf"/><Relationship Id="rId4" Type="http://schemas.openxmlformats.org/officeDocument/2006/relationships/slideLayout" Target="../slideLayouts/slideLayout345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30.xml"/><Relationship Id="rId1" Type="http://schemas.openxmlformats.org/officeDocument/2006/relationships/tags" Target="../tags/tag261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7.png"/><Relationship Id="rId2" Type="http://schemas.openxmlformats.org/officeDocument/2006/relationships/image" Target="../media/image196.png"/><Relationship Id="rId1" Type="http://schemas.openxmlformats.org/officeDocument/2006/relationships/slideLayout" Target="../slideLayouts/slideLayout345.xml"/><Relationship Id="rId4" Type="http://schemas.openxmlformats.org/officeDocument/2006/relationships/hyperlink" Target="https://doi.org/10.3345/cep.2025.01256" TargetMode="Externa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59.xml"/><Relationship Id="rId1" Type="http://schemas.openxmlformats.org/officeDocument/2006/relationships/tags" Target="../tags/tag26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9.png"/><Relationship Id="rId2" Type="http://schemas.openxmlformats.org/officeDocument/2006/relationships/image" Target="../media/image198.png"/><Relationship Id="rId1" Type="http://schemas.openxmlformats.org/officeDocument/2006/relationships/slideLayout" Target="../slideLayouts/slideLayout345.xml"/><Relationship Id="rId6" Type="http://schemas.openxmlformats.org/officeDocument/2006/relationships/hyperlink" Target="https://doi.org/10.3345/cep.2025.01256" TargetMode="External"/><Relationship Id="rId5" Type="http://schemas.openxmlformats.org/officeDocument/2006/relationships/image" Target="../media/image201.png"/><Relationship Id="rId4" Type="http://schemas.openxmlformats.org/officeDocument/2006/relationships/image" Target="../media/image200.png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73.xml"/><Relationship Id="rId1" Type="http://schemas.openxmlformats.org/officeDocument/2006/relationships/tags" Target="../tags/tag26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43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2.emf"/><Relationship Id="rId2" Type="http://schemas.openxmlformats.org/officeDocument/2006/relationships/hyperlink" Target="https://doi.org/10.3345/cep.2025.01256" TargetMode="External"/><Relationship Id="rId1" Type="http://schemas.openxmlformats.org/officeDocument/2006/relationships/slideLayout" Target="../slideLayouts/slideLayout345.xml"/><Relationship Id="rId4" Type="http://schemas.openxmlformats.org/officeDocument/2006/relationships/image" Target="../media/image203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tags" Target="../tags/tag266.xml"/><Relationship Id="rId7" Type="http://schemas.openxmlformats.org/officeDocument/2006/relationships/image" Target="../media/image204.png"/><Relationship Id="rId2" Type="http://schemas.openxmlformats.org/officeDocument/2006/relationships/tags" Target="../tags/tag265.xml"/><Relationship Id="rId1" Type="http://schemas.openxmlformats.org/officeDocument/2006/relationships/tags" Target="../tags/tag264.xml"/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566.xml"/><Relationship Id="rId4" Type="http://schemas.openxmlformats.org/officeDocument/2006/relationships/tags" Target="../tags/tag267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31.xml"/><Relationship Id="rId2" Type="http://schemas.openxmlformats.org/officeDocument/2006/relationships/tags" Target="../tags/tag269.xml"/><Relationship Id="rId1" Type="http://schemas.openxmlformats.org/officeDocument/2006/relationships/tags" Target="../tags/tag268.xml"/><Relationship Id="rId4" Type="http://schemas.openxmlformats.org/officeDocument/2006/relationships/image" Target="../media/image83.png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tags" Target="../tags/tag277.xml"/><Relationship Id="rId13" Type="http://schemas.openxmlformats.org/officeDocument/2006/relationships/tags" Target="../tags/tag282.xml"/><Relationship Id="rId18" Type="http://schemas.openxmlformats.org/officeDocument/2006/relationships/slideLayout" Target="../slideLayouts/slideLayout331.xml"/><Relationship Id="rId3" Type="http://schemas.openxmlformats.org/officeDocument/2006/relationships/tags" Target="../tags/tag272.xml"/><Relationship Id="rId21" Type="http://schemas.openxmlformats.org/officeDocument/2006/relationships/image" Target="../media/image207.emf"/><Relationship Id="rId7" Type="http://schemas.openxmlformats.org/officeDocument/2006/relationships/tags" Target="../tags/tag276.xml"/><Relationship Id="rId12" Type="http://schemas.openxmlformats.org/officeDocument/2006/relationships/tags" Target="../tags/tag281.xml"/><Relationship Id="rId17" Type="http://schemas.openxmlformats.org/officeDocument/2006/relationships/tags" Target="../tags/tag286.xml"/><Relationship Id="rId2" Type="http://schemas.openxmlformats.org/officeDocument/2006/relationships/tags" Target="../tags/tag271.xml"/><Relationship Id="rId16" Type="http://schemas.openxmlformats.org/officeDocument/2006/relationships/tags" Target="../tags/tag285.xml"/><Relationship Id="rId20" Type="http://schemas.openxmlformats.org/officeDocument/2006/relationships/image" Target="../media/image206.png"/><Relationship Id="rId1" Type="http://schemas.openxmlformats.org/officeDocument/2006/relationships/tags" Target="../tags/tag270.xml"/><Relationship Id="rId6" Type="http://schemas.openxmlformats.org/officeDocument/2006/relationships/tags" Target="../tags/tag275.xml"/><Relationship Id="rId11" Type="http://schemas.openxmlformats.org/officeDocument/2006/relationships/tags" Target="../tags/tag280.xml"/><Relationship Id="rId5" Type="http://schemas.openxmlformats.org/officeDocument/2006/relationships/tags" Target="../tags/tag274.xml"/><Relationship Id="rId15" Type="http://schemas.openxmlformats.org/officeDocument/2006/relationships/tags" Target="../tags/tag284.xml"/><Relationship Id="rId10" Type="http://schemas.openxmlformats.org/officeDocument/2006/relationships/tags" Target="../tags/tag279.xml"/><Relationship Id="rId19" Type="http://schemas.openxmlformats.org/officeDocument/2006/relationships/image" Target="../media/image205.png"/><Relationship Id="rId4" Type="http://schemas.openxmlformats.org/officeDocument/2006/relationships/tags" Target="../tags/tag273.xml"/><Relationship Id="rId9" Type="http://schemas.openxmlformats.org/officeDocument/2006/relationships/tags" Target="../tags/tag278.xml"/><Relationship Id="rId14" Type="http://schemas.openxmlformats.org/officeDocument/2006/relationships/tags" Target="../tags/tag283.xml"/><Relationship Id="rId22" Type="http://schemas.openxmlformats.org/officeDocument/2006/relationships/image" Target="../media/image83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4.xml"/><Relationship Id="rId2" Type="http://schemas.openxmlformats.org/officeDocument/2006/relationships/tags" Target="../tags/tag288.xml"/><Relationship Id="rId1" Type="http://schemas.openxmlformats.org/officeDocument/2006/relationships/tags" Target="../tags/tag287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9.png"/><Relationship Id="rId2" Type="http://schemas.openxmlformats.org/officeDocument/2006/relationships/image" Target="../media/image208.png"/><Relationship Id="rId1" Type="http://schemas.openxmlformats.org/officeDocument/2006/relationships/slideLayout" Target="../slideLayouts/slideLayout331.xml"/><Relationship Id="rId4" Type="http://schemas.openxmlformats.org/officeDocument/2006/relationships/image" Target="../media/image210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60.xml"/><Relationship Id="rId2" Type="http://schemas.openxmlformats.org/officeDocument/2006/relationships/tags" Target="../tags/tag290.xml"/><Relationship Id="rId1" Type="http://schemas.openxmlformats.org/officeDocument/2006/relationships/tags" Target="../tags/tag289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2.png"/><Relationship Id="rId2" Type="http://schemas.openxmlformats.org/officeDocument/2006/relationships/image" Target="../media/image211.png"/><Relationship Id="rId1" Type="http://schemas.openxmlformats.org/officeDocument/2006/relationships/slideLayout" Target="../slideLayouts/slideLayout473.xml"/><Relationship Id="rId4" Type="http://schemas.openxmlformats.org/officeDocument/2006/relationships/image" Target="../media/image2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平行四边形 32"/>
          <p:cNvSpPr/>
          <p:nvPr userDrawn="1"/>
        </p:nvSpPr>
        <p:spPr>
          <a:xfrm>
            <a:off x="2417127" y="841375"/>
            <a:ext cx="9774873" cy="5707063"/>
          </a:xfrm>
          <a:prstGeom prst="parallelogram">
            <a:avLst>
              <a:gd name="adj" fmla="val 21203"/>
            </a:avLst>
          </a:prstGeom>
          <a:solidFill>
            <a:schemeClr val="accent1">
              <a:lumMod val="20000"/>
              <a:lumOff val="80000"/>
              <a:alpha val="27000"/>
            </a:schemeClr>
          </a:solidFill>
          <a:ln w="25400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4" name="平行四边形 33"/>
          <p:cNvSpPr/>
          <p:nvPr userDrawn="1">
            <p:custDataLst>
              <p:tags r:id="rId1"/>
            </p:custDataLst>
          </p:nvPr>
        </p:nvSpPr>
        <p:spPr>
          <a:xfrm>
            <a:off x="2750225" y="4289465"/>
            <a:ext cx="8382000" cy="2111534"/>
          </a:xfrm>
          <a:prstGeom prst="parallelogram">
            <a:avLst>
              <a:gd name="adj" fmla="val 21644"/>
            </a:avLst>
          </a:prstGeom>
          <a:solidFill>
            <a:schemeClr val="bg1">
              <a:alpha val="58000"/>
            </a:schemeClr>
          </a:solidFill>
          <a:ln w="25400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" name="平行四边形 1"/>
          <p:cNvSpPr/>
          <p:nvPr userDrawn="1">
            <p:custDataLst>
              <p:tags r:id="rId2"/>
            </p:custDataLst>
          </p:nvPr>
        </p:nvSpPr>
        <p:spPr>
          <a:xfrm>
            <a:off x="5193242" y="1122363"/>
            <a:ext cx="2413000" cy="2766619"/>
          </a:xfrm>
          <a:prstGeom prst="parallelogram">
            <a:avLst/>
          </a:prstGeom>
          <a:blipFill rotWithShape="1">
            <a:blip r:embed="rId22"/>
            <a:stretch>
              <a:fillRect/>
            </a:stretch>
          </a:blip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rgbClr val="000000"/>
              </a:solidFill>
              <a:sym typeface="+mn-ea"/>
            </a:endParaRPr>
          </a:p>
        </p:txBody>
      </p:sp>
      <p:sp>
        <p:nvSpPr>
          <p:cNvPr id="3" name="平行四边形 2"/>
          <p:cNvSpPr/>
          <p:nvPr userDrawn="1">
            <p:custDataLst>
              <p:tags r:id="rId3"/>
            </p:custDataLst>
          </p:nvPr>
        </p:nvSpPr>
        <p:spPr>
          <a:xfrm>
            <a:off x="7163858" y="1122363"/>
            <a:ext cx="2413000" cy="2766619"/>
          </a:xfrm>
          <a:prstGeom prst="parallelogram">
            <a:avLst/>
          </a:prstGeom>
          <a:blipFill rotWithShape="1">
            <a:blip r:embed="rId23"/>
            <a:stretch>
              <a:fillRect/>
            </a:stretch>
          </a:blip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" name="平行四边形 3"/>
          <p:cNvSpPr/>
          <p:nvPr userDrawn="1">
            <p:custDataLst>
              <p:tags r:id="rId4"/>
            </p:custDataLst>
          </p:nvPr>
        </p:nvSpPr>
        <p:spPr>
          <a:xfrm>
            <a:off x="9134475" y="1122363"/>
            <a:ext cx="2413000" cy="2766619"/>
          </a:xfrm>
          <a:prstGeom prst="parallelogram">
            <a:avLst/>
          </a:prstGeom>
          <a:blipFill rotWithShape="1">
            <a:blip r:embed="rId24"/>
            <a:stretch>
              <a:fillRect/>
            </a:stretch>
          </a:blip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5" name="平行四边形 4"/>
          <p:cNvSpPr/>
          <p:nvPr userDrawn="1">
            <p:custDataLst>
              <p:tags r:id="rId5"/>
            </p:custDataLst>
          </p:nvPr>
        </p:nvSpPr>
        <p:spPr>
          <a:xfrm>
            <a:off x="3290889" y="1122374"/>
            <a:ext cx="2360650" cy="2766621"/>
          </a:xfrm>
          <a:prstGeom prst="parallelogram">
            <a:avLst/>
          </a:prstGeom>
          <a:blipFill rotWithShape="1">
            <a:blip r:embed="rId25"/>
            <a:stretch>
              <a:fillRect/>
            </a:stretch>
          </a:blipFill>
          <a:ln w="25400" cmpd="sng">
            <a:solidFill>
              <a:schemeClr val="accent1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7" name="文本框 6"/>
          <p:cNvSpPr txBox="1"/>
          <p:nvPr userDrawn="1">
            <p:custDataLst>
              <p:tags r:id="rId6"/>
            </p:custDataLst>
          </p:nvPr>
        </p:nvSpPr>
        <p:spPr>
          <a:xfrm>
            <a:off x="3310550" y="4945069"/>
            <a:ext cx="1764643" cy="1180465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algn="ctr"/>
            <a:r>
              <a:rPr lang="en-US" altLang="zh-CN" sz="1600"/>
              <a:t>Gut complexity requires multi-strain, formula-based solutions</a:t>
            </a:r>
          </a:p>
        </p:txBody>
      </p:sp>
      <p:sp>
        <p:nvSpPr>
          <p:cNvPr id="8" name="文本框 7"/>
          <p:cNvSpPr txBox="1"/>
          <p:nvPr userDrawn="1"/>
        </p:nvSpPr>
        <p:spPr>
          <a:xfrm>
            <a:off x="668545" y="1261369"/>
            <a:ext cx="2446765" cy="1254760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algn="l"/>
            <a:r>
              <a:rPr lang="en-US" altLang="zh-CN" sz="2400" b="1">
                <a:solidFill>
                  <a:schemeClr val="tx1">
                    <a:lumMod val="65000"/>
                    <a:lumOff val="35000"/>
                  </a:schemeClr>
                </a:solidFill>
              </a:rPr>
              <a:t>Our mission: Bridging the gap</a:t>
            </a:r>
            <a:endParaRPr lang="zh-CN" altLang="en-US" sz="24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文本框 8"/>
          <p:cNvSpPr txBox="1"/>
          <p:nvPr userDrawn="1">
            <p:custDataLst>
              <p:tags r:id="rId7"/>
            </p:custDataLst>
          </p:nvPr>
        </p:nvSpPr>
        <p:spPr>
          <a:xfrm>
            <a:off x="5177155" y="4945380"/>
            <a:ext cx="1863725" cy="1102360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algn="ctr"/>
            <a:r>
              <a:rPr lang="en-US" altLang="zh-CN" sz="1600"/>
              <a:t>Integrate function-driven design into traditional strain-count marketing</a:t>
            </a:r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7040566" y="4945069"/>
            <a:ext cx="1854200" cy="10388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ctr"/>
            <a:r>
              <a:rPr lang="en-US" altLang="zh-CN" sz="1600">
                <a:solidFill>
                  <a:schemeClr val="tx1"/>
                </a:solidFill>
              </a:rPr>
              <a:t>Wec</a:t>
            </a:r>
            <a:r>
              <a:rPr lang="en-US" altLang="zh-CN" sz="1600">
                <a:solidFill>
                  <a:schemeClr val="tx1"/>
                </a:solidFill>
                <a:cs typeface="Arial" panose="020B0604020202090204" pitchFamily="34" charset="0"/>
              </a:rPr>
              <a:t>Pro</a:t>
            </a:r>
            <a:r>
              <a:rPr lang="en-US" altLang="en-US" sz="1600" baseline="30000"/>
              <a:t>®</a:t>
            </a:r>
            <a:r>
              <a:rPr lang="en-US" altLang="zh-CN" sz="1600"/>
              <a:t> tested for gut tolerance and consistency</a:t>
            </a:r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9088438" y="4945062"/>
            <a:ext cx="1901825" cy="11023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ctr"/>
            <a:r>
              <a:rPr lang="en-US" altLang="zh-CN" sz="1600"/>
              <a:t>Ready-to-use formulas + Expert formulation support</a:t>
            </a:r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662305" y="2531745"/>
            <a:ext cx="208788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 userDrawn="1"/>
        </p:nvSpPr>
        <p:spPr>
          <a:xfrm>
            <a:off x="582295" y="2694940"/>
            <a:ext cx="2247900" cy="2146935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altLang="zh-CN" sz="1400" dirty="0"/>
              <a:t>The</a:t>
            </a:r>
            <a:r>
              <a:rPr lang="en-US" altLang="zh-CN" sz="1200" dirty="0"/>
              <a:t> current market is highly homogenised, with many products defining function at a broad, conceptual level rather than delivering precise, function-targeted outcomes.</a:t>
            </a:r>
          </a:p>
          <a:p>
            <a:pPr algn="l">
              <a:spcAft>
                <a:spcPts val="600"/>
              </a:spcAft>
            </a:pPr>
            <a:r>
              <a:rPr lang="en-US" altLang="zh-CN" sz="1400" dirty="0" err="1"/>
              <a:t>WecPro</a:t>
            </a:r>
            <a:r>
              <a:rPr lang="en-US" altLang="zh-CN" sz="1200" baseline="30000" dirty="0"/>
              <a:t>®</a:t>
            </a:r>
            <a:r>
              <a:rPr lang="en-US" altLang="zh-CN" sz="1200" dirty="0"/>
              <a:t> was developed to deliver high cell count, function-driven, formula-based solutions with proven performance and gut tolerance.</a:t>
            </a: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456248" y="356870"/>
            <a:ext cx="6801485" cy="46037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kumimoji="1" lang="en-US" altLang="zh-CN" sz="2400" b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The Challenge: Why We Developed WecP</a:t>
            </a: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ro</a:t>
            </a:r>
            <a:r>
              <a:rPr lang="en-US" altLang="zh-CN" sz="2400" b="1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®</a:t>
            </a:r>
            <a:r>
              <a:rPr kumimoji="1" lang="en-US" altLang="zh-CN" sz="2400" b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?</a:t>
            </a:r>
            <a:endParaRPr kumimoji="1" lang="zh-CN" altLang="en-US" sz="2400" b="1" dirty="0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6" name="平行四边形 5"/>
          <p:cNvSpPr/>
          <p:nvPr userDrawn="1">
            <p:custDataLst>
              <p:tags r:id="rId10"/>
            </p:custDataLst>
          </p:nvPr>
        </p:nvSpPr>
        <p:spPr>
          <a:xfrm>
            <a:off x="11006563" y="1745857"/>
            <a:ext cx="566548" cy="2143125"/>
          </a:xfrm>
          <a:prstGeom prst="parallelogram">
            <a:avLst>
              <a:gd name="adj" fmla="val 84256"/>
            </a:avLst>
          </a:prstGeom>
          <a:solidFill>
            <a:schemeClr val="accent1">
              <a:alpha val="38000"/>
            </a:schemeClr>
          </a:solidFill>
          <a:ln w="25400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3813810" y="928370"/>
            <a:ext cx="7805103" cy="122555"/>
          </a:xfrm>
          <a:prstGeom prst="parallelogram">
            <a:avLst>
              <a:gd name="adj" fmla="val 27223"/>
            </a:avLst>
          </a:prstGeom>
          <a:solidFill>
            <a:schemeClr val="phClr">
              <a:alpha val="13000"/>
            </a:schemeClr>
          </a:solidFill>
          <a:ln w="25400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17" name="平行四边形 16"/>
          <p:cNvSpPr/>
          <p:nvPr userDrawn="1">
            <p:custDataLst>
              <p:tags r:id="rId11"/>
            </p:custDataLst>
          </p:nvPr>
        </p:nvSpPr>
        <p:spPr>
          <a:xfrm>
            <a:off x="3290887" y="1122363"/>
            <a:ext cx="505105" cy="2143125"/>
          </a:xfrm>
          <a:prstGeom prst="parallelogram">
            <a:avLst>
              <a:gd name="adj" fmla="val 84256"/>
            </a:avLst>
          </a:prstGeom>
          <a:solidFill>
            <a:schemeClr val="accent1">
              <a:alpha val="38000"/>
            </a:schemeClr>
          </a:solidFill>
          <a:ln w="25400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cxnSp>
        <p:nvCxnSpPr>
          <p:cNvPr id="18" name="直接连接符 17"/>
          <p:cNvCxnSpPr/>
          <p:nvPr userDrawn="1">
            <p:custDataLst>
              <p:tags r:id="rId12"/>
            </p:custDataLst>
          </p:nvPr>
        </p:nvCxnSpPr>
        <p:spPr>
          <a:xfrm>
            <a:off x="3505819" y="4841875"/>
            <a:ext cx="137414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 userDrawn="1">
            <p:custDataLst>
              <p:tags r:id="rId13"/>
            </p:custDataLst>
          </p:nvPr>
        </p:nvCxnSpPr>
        <p:spPr>
          <a:xfrm>
            <a:off x="5454634" y="4841875"/>
            <a:ext cx="137414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 userDrawn="1">
            <p:custDataLst>
              <p:tags r:id="rId14"/>
            </p:custDataLst>
          </p:nvPr>
        </p:nvCxnSpPr>
        <p:spPr>
          <a:xfrm>
            <a:off x="7403449" y="4841875"/>
            <a:ext cx="137414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>
            <p:custDataLst>
              <p:tags r:id="rId15"/>
            </p:custDataLst>
          </p:nvPr>
        </p:nvCxnSpPr>
        <p:spPr>
          <a:xfrm>
            <a:off x="9352264" y="4841875"/>
            <a:ext cx="137414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 userDrawn="1">
            <p:custDataLst>
              <p:tags r:id="rId16"/>
            </p:custDataLst>
          </p:nvPr>
        </p:nvSpPr>
        <p:spPr>
          <a:xfrm>
            <a:off x="3587115" y="4365188"/>
            <a:ext cx="1211580" cy="36830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altLang="zh-CN" b="1"/>
              <a:t>Precision</a:t>
            </a:r>
          </a:p>
        </p:txBody>
      </p:sp>
      <p:sp>
        <p:nvSpPr>
          <p:cNvPr id="27" name="文本框 26"/>
          <p:cNvSpPr txBox="1"/>
          <p:nvPr userDrawn="1">
            <p:custDataLst>
              <p:tags r:id="rId17"/>
            </p:custDataLst>
          </p:nvPr>
        </p:nvSpPr>
        <p:spPr>
          <a:xfrm>
            <a:off x="5294845" y="4365188"/>
            <a:ext cx="1605280" cy="36830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zh-CN" b="1"/>
              <a:t>Functionality</a:t>
            </a:r>
            <a:endParaRPr lang="zh-CN" altLang="en-US" b="1"/>
          </a:p>
        </p:txBody>
      </p:sp>
      <p:sp>
        <p:nvSpPr>
          <p:cNvPr id="28" name="文本框 27"/>
          <p:cNvSpPr txBox="1"/>
          <p:nvPr userDrawn="1">
            <p:custDataLst>
              <p:tags r:id="rId18"/>
            </p:custDataLst>
          </p:nvPr>
        </p:nvSpPr>
        <p:spPr>
          <a:xfrm>
            <a:off x="7276190" y="4365188"/>
            <a:ext cx="1262380" cy="36830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altLang="zh-CN" b="1"/>
              <a:t>Reliability</a:t>
            </a:r>
          </a:p>
        </p:txBody>
      </p:sp>
      <p:sp>
        <p:nvSpPr>
          <p:cNvPr id="29" name="文本框 28"/>
          <p:cNvSpPr txBox="1"/>
          <p:nvPr userDrawn="1">
            <p:custDataLst>
              <p:tags r:id="rId19"/>
            </p:custDataLst>
          </p:nvPr>
        </p:nvSpPr>
        <p:spPr>
          <a:xfrm>
            <a:off x="9244049" y="4365188"/>
            <a:ext cx="1634490" cy="36830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altLang="zh-CN" b="1"/>
              <a:t> Accessibility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9273540" cy="398780"/>
            <a:chOff x="400" y="1020"/>
            <a:chExt cx="14604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2669" cy="611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Regulation of Glucose Metabolism During Pregnancy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9E1C5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9E1C51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60" y="1074420"/>
            <a:ext cx="6145530" cy="1018540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9E1C51"/>
                </a:solidFill>
              </a:rPr>
              <a:t>Lacticaseibacillus rhamnosus </a:t>
            </a:r>
            <a:r>
              <a:rPr lang="en-US" altLang="zh-CN" sz="1200" b="1">
                <a:solidFill>
                  <a:srgbClr val="9E1C51"/>
                </a:solidFill>
              </a:rPr>
              <a:t>LRa05;</a:t>
            </a:r>
            <a:r>
              <a:rPr lang="en-US" altLang="zh-CN" sz="1200">
                <a:solidFill>
                  <a:srgbClr val="9E1C51"/>
                </a:solidFill>
              </a:rPr>
              <a:t> </a:t>
            </a:r>
            <a:r>
              <a:rPr lang="en-US" altLang="zh-CN" sz="1200" i="1">
                <a:solidFill>
                  <a:srgbClr val="9E1C51"/>
                </a:solidFill>
              </a:rPr>
              <a:t>Lactobacillus crispatus </a:t>
            </a:r>
            <a:r>
              <a:rPr lang="en-US" altLang="zh-CN" sz="1200" b="1">
                <a:solidFill>
                  <a:srgbClr val="9E1C51"/>
                </a:solidFill>
              </a:rPr>
              <a:t>LCr86;</a:t>
            </a: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9E1C51"/>
                </a:solidFill>
              </a:rPr>
              <a:t>Limosilactobacillus reuteri </a:t>
            </a:r>
            <a:r>
              <a:rPr lang="en-US" altLang="zh-CN" sz="1200" b="1">
                <a:solidFill>
                  <a:srgbClr val="9E1C51"/>
                </a:solidFill>
              </a:rPr>
              <a:t>LR08;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animalis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subsp.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 lactis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BLa80;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longum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subsp.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longum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BL21;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breve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BBr60;</a:t>
            </a:r>
            <a:endParaRPr lang="en-US" altLang="zh-CN" sz="1200" b="1" i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BC99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31364" y="2292417"/>
            <a:ext cx="1550757" cy="3390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defTabSz="0">
              <a:spcBef>
                <a:spcPct val="0"/>
              </a:spcBef>
              <a:spcAft>
                <a:spcPct val="0"/>
              </a:spcAft>
              <a:buNone/>
            </a:pPr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Functionality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716026" y="2585401"/>
            <a:ext cx="7202805" cy="106045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reduce fasting blood glucose and improves glycemic homeostasis</a:t>
            </a:r>
          </a:p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Enriches beneficial sugar-metabolizing bacteria, such as </a:t>
            </a:r>
            <a:r>
              <a:rPr kumimoji="1" lang="en-US" altLang="zh-CN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bifidobacteria</a:t>
            </a:r>
          </a:p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Inhibits the proliferation of metabolically harmful bacteria</a:t>
            </a:r>
            <a:endParaRPr kumimoji="1" lang="en-US" altLang="zh-CN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7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7479751" y="1301326"/>
            <a:ext cx="4405535" cy="77571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Vitamin D3; Vitamin K2; Ferrous Fumarate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Fructo-oligosaccharides; Potato Starch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/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/>
          </a:p>
        </p:txBody>
      </p:sp>
      <p:graphicFrame>
        <p:nvGraphicFramePr>
          <p:cNvPr id="8" name="表格 7"/>
          <p:cNvGraphicFramePr/>
          <p:nvPr/>
        </p:nvGraphicFramePr>
        <p:xfrm>
          <a:off x="617898" y="5137667"/>
          <a:ext cx="5473700" cy="1146471"/>
        </p:xfrm>
        <a:graphic>
          <a:graphicData uri="http://schemas.openxmlformats.org/drawingml/2006/table">
            <a:tbl>
              <a:tblPr/>
              <a:tblGrid>
                <a:gridCol w="17665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48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92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4404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LRa05</a:t>
                      </a:r>
                      <a:r>
                        <a:rPr lang="en-US" sz="9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NCT06901791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LCr86</a:t>
                      </a:r>
                      <a:r>
                        <a:rPr lang="en-US" sz="9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NCT06830122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LRa05+LR08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NCT07013409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4623">
                <a:tc>
                  <a:txBody>
                    <a:bodyPr/>
                    <a:lstStyle/>
                    <a:p>
                      <a:pPr lvl="0" indent="0" algn="l"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ChiCTR2300073412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indent="0" algn="l">
                        <a:buNone/>
                      </a:pPr>
                      <a:r>
                        <a:rPr kumimoji="1" lang="en-US" altLang="en-US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BL21</a:t>
                      </a:r>
                      <a:r>
                        <a:rPr kumimoji="1" lang="en-US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ChiCTR2300073299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BBr60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NCT06305650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7444">
                <a:tc>
                  <a:txBody>
                    <a:bodyPr/>
                    <a:lstStyle/>
                    <a:p>
                      <a:pPr lvl="0" indent="0" algn="l"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NCT06629441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Char char="•"/>
                      </a:pP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圆角矩形 38"/>
          <p:cNvSpPr/>
          <p:nvPr/>
        </p:nvSpPr>
        <p:spPr>
          <a:xfrm>
            <a:off x="786381" y="1942786"/>
            <a:ext cx="2859682" cy="3808194"/>
          </a:xfrm>
          <a:prstGeom prst="roundRect">
            <a:avLst>
              <a:gd name="adj" fmla="val 4428"/>
            </a:avLst>
          </a:prstGeom>
          <a:solidFill>
            <a:srgbClr val="FFFFFF"/>
          </a:solidFill>
          <a:ln w="25400" cap="flat" cmpd="sng" algn="ctr">
            <a:solidFill>
              <a:srgbClr val="C30000">
                <a:lumMod val="20000"/>
                <a:lumOff val="80000"/>
                <a:alpha val="10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9181465" cy="706755"/>
            <a:chOff x="400" y="1020"/>
            <a:chExt cx="14459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2524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Regulation of Glucose Metabolism During Pregnancy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946778" y="5244400"/>
            <a:ext cx="3594539" cy="97853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R="0" lvl="0" indent="0" algn="l" defTabSz="914400" rtl="0" fontAlgn="auto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None/>
              <a:defRPr/>
            </a:pPr>
            <a:r>
              <a:rPr lang="en-US" altLang="zh-CN" sz="12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  <a:sym typeface="+mn-ea"/>
              </a:rPr>
              <a:t>The relative abundance of </a:t>
            </a:r>
            <a:r>
              <a:rPr lang="en-US" altLang="zh-CN" sz="1200" i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  <a:sym typeface="+mn-ea"/>
              </a:rPr>
              <a:t>Bifidobacterium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significant increased.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 </a:t>
            </a:r>
          </a:p>
          <a:p>
            <a:pPr marR="0" lvl="0" indent="0" algn="l" defTabSz="914400" rtl="0" fontAlgn="auto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T</a:t>
            </a:r>
            <a:r>
              <a:rPr lang="en-US" altLang="zh-CN" sz="12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  <a:sym typeface="+mn-ea"/>
              </a:rPr>
              <a:t>he relative abundance of  </a:t>
            </a:r>
            <a:r>
              <a:rPr lang="en-US" altLang="zh-CN" sz="1200" i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  <a:sym typeface="+mn-ea"/>
              </a:rPr>
              <a:t>Escherichia-Shigella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significant decrease.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charset="-122"/>
              <a:cs typeface="Arial" panose="020B060402020209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095570" y="1837653"/>
            <a:ext cx="2887308" cy="5219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reduce fasting blood glucose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8095504" y="1837716"/>
            <a:ext cx="344584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Effectively modulate gut microbiota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987940" y="2573504"/>
            <a:ext cx="2356396" cy="20453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4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reduced fasting blood glucose levels</a:t>
            </a:r>
          </a:p>
          <a:p>
            <a:pPr marL="285750" indent="-285750" fontAlgn="auto">
              <a:lnSpc>
                <a:spcPct val="14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Markedly enriched beneficial bacteria such as </a:t>
            </a:r>
            <a:r>
              <a:rPr lang="en-US" altLang="zh-CN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Bifidobacteria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marL="285750" indent="-285750" fontAlgn="auto">
              <a:lnSpc>
                <a:spcPct val="14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Effectively cleared harmful bacteria such as </a:t>
            </a:r>
            <a:r>
              <a:rPr lang="en-US" altLang="zh-CN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Escherichia-Shigella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.</a:t>
            </a:r>
          </a:p>
          <a:p>
            <a:pPr fontAlgn="auto">
              <a:spcAft>
                <a:spcPts val="600"/>
              </a:spcAft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343" y="2359623"/>
            <a:ext cx="2468599" cy="280687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7854" y="2426907"/>
            <a:ext cx="2409943" cy="2652097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2786" y="2494217"/>
            <a:ext cx="2439397" cy="2582247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037969" y="2124621"/>
            <a:ext cx="23063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8B1A48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Research Outcome</a:t>
            </a:r>
          </a:p>
        </p:txBody>
      </p:sp>
      <p:cxnSp>
        <p:nvCxnSpPr>
          <p:cNvPr id="45" name="直接连接符 44"/>
          <p:cNvCxnSpPr/>
          <p:nvPr/>
        </p:nvCxnSpPr>
        <p:spPr>
          <a:xfrm>
            <a:off x="7289164" y="1837716"/>
            <a:ext cx="0" cy="4329123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cxnSp>
        <p:nvCxnSpPr>
          <p:cNvPr id="20" name="直接连接符 19"/>
          <p:cNvCxnSpPr/>
          <p:nvPr/>
        </p:nvCxnSpPr>
        <p:spPr>
          <a:xfrm>
            <a:off x="4095633" y="1837716"/>
            <a:ext cx="0" cy="4329123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sp>
        <p:nvSpPr>
          <p:cNvPr id="4" name="文本框 3"/>
          <p:cNvSpPr txBox="1"/>
          <p:nvPr/>
        </p:nvSpPr>
        <p:spPr>
          <a:xfrm>
            <a:off x="4250409" y="5286945"/>
            <a:ext cx="2883979" cy="6860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The fasting blood glucose level of the patients was significantly reduced after probiotic intervention.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7491095" cy="704850"/>
            <a:chOff x="400" y="1020"/>
            <a:chExt cx="11797" cy="1110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9862" cy="1110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Improvement of vulvovaginal candidiasis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9E1C5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9E1C51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22" y="1184840"/>
            <a:ext cx="5454709" cy="972255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9E1C51"/>
                </a:solidFill>
              </a:rPr>
              <a:t>Lacticaseibacillus rhamnosus </a:t>
            </a:r>
            <a:r>
              <a:rPr lang="en-US" altLang="zh-CN" sz="1200" b="1">
                <a:solidFill>
                  <a:srgbClr val="9E1C51"/>
                </a:solidFill>
              </a:rPr>
              <a:t>LRa05;</a:t>
            </a:r>
            <a:r>
              <a:rPr lang="en-US" altLang="zh-CN" sz="1200">
                <a:solidFill>
                  <a:srgbClr val="9E1C51"/>
                </a:solidFill>
              </a:rPr>
              <a:t> </a:t>
            </a:r>
            <a:r>
              <a:rPr lang="en-US" altLang="zh-CN" sz="1200" i="1">
                <a:solidFill>
                  <a:srgbClr val="9E1C51"/>
                </a:solidFill>
              </a:rPr>
              <a:t>Lactobacillus crispatus </a:t>
            </a:r>
            <a:r>
              <a:rPr lang="en-US" altLang="zh-CN" sz="1200" b="1">
                <a:solidFill>
                  <a:srgbClr val="9E1C51"/>
                </a:solidFill>
              </a:rPr>
              <a:t>LCr86;</a:t>
            </a: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9E1C51"/>
                </a:solidFill>
              </a:rPr>
              <a:t>Limosilactobacillus reuteri </a:t>
            </a:r>
            <a:r>
              <a:rPr lang="en-US" altLang="zh-CN" sz="1200" b="1">
                <a:solidFill>
                  <a:srgbClr val="9E1C51"/>
                </a:solidFill>
              </a:rPr>
              <a:t>LR08;</a:t>
            </a:r>
            <a:r>
              <a:rPr lang="en-US" altLang="zh-CN" sz="1200" i="1">
                <a:solidFill>
                  <a:srgbClr val="9E1C51"/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Pediococcus acidilactici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PA53;</a:t>
            </a: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Lactiplantibacillus plantarum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Lp90;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BC99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31364" y="2292417"/>
            <a:ext cx="1550757" cy="3390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defTabSz="0">
              <a:spcBef>
                <a:spcPct val="0"/>
              </a:spcBef>
              <a:spcAft>
                <a:spcPct val="0"/>
              </a:spcAft>
              <a:buNone/>
            </a:pPr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Functionality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716026" y="2585401"/>
            <a:ext cx="6809105" cy="106045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Precisely inhibits </a:t>
            </a:r>
            <a:r>
              <a:rPr kumimoji="1" lang="en-US" altLang="zh-CN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Candida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colonization</a:t>
            </a:r>
          </a:p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Rapidly restores vaginal cleanliness</a:t>
            </a:r>
          </a:p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Repairs the mucosal barrier and alleviates vaginal inflammatory responses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7209155" y="1280160"/>
            <a:ext cx="4636770" cy="6807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Cranberry Powder</a:t>
            </a:r>
            <a:endParaRPr lang="en-US" altLang="zh-CN" sz="1200" b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Fructo-oligosaccharides; Potato Starch</a:t>
            </a:r>
          </a:p>
        </p:txBody>
      </p:sp>
      <p:graphicFrame>
        <p:nvGraphicFramePr>
          <p:cNvPr id="8" name="表格 7"/>
          <p:cNvGraphicFramePr/>
          <p:nvPr>
            <p:custDataLst>
              <p:tags r:id="rId2"/>
            </p:custDataLst>
          </p:nvPr>
        </p:nvGraphicFramePr>
        <p:xfrm>
          <a:off x="852805" y="5066030"/>
          <a:ext cx="5649595" cy="633095"/>
        </p:xfrm>
        <a:graphic>
          <a:graphicData uri="http://schemas.openxmlformats.org/drawingml/2006/table">
            <a:tbl>
              <a:tblPr/>
              <a:tblGrid>
                <a:gridCol w="19818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54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92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178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LRa05</a:t>
                      </a:r>
                      <a:r>
                        <a:rPr lang="en-US" sz="9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ChiCTR2400080481 </a:t>
                      </a:r>
                    </a:p>
                    <a:p>
                      <a:pPr indent="0">
                        <a:buNone/>
                      </a:pP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LCr86</a:t>
                      </a:r>
                      <a:r>
                        <a:rPr lang="en-US" sz="9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NCT06830122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LRa05+LR08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NCT07013409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444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PA53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NCT06648590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Lp90</a:t>
                      </a:r>
                      <a:r>
                        <a:rPr lang="en-US" sz="9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NCT06987279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NCT06629441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圆角矩形 38"/>
          <p:cNvSpPr/>
          <p:nvPr/>
        </p:nvSpPr>
        <p:spPr>
          <a:xfrm>
            <a:off x="700509" y="1772900"/>
            <a:ext cx="2619927" cy="4081605"/>
          </a:xfrm>
          <a:prstGeom prst="roundRect">
            <a:avLst>
              <a:gd name="adj" fmla="val 4428"/>
            </a:avLst>
          </a:prstGeom>
          <a:solidFill>
            <a:srgbClr val="FFFFFF"/>
          </a:solidFill>
          <a:ln w="25400" cap="flat" cmpd="sng" algn="ctr">
            <a:solidFill>
              <a:srgbClr val="C30000">
                <a:lumMod val="20000"/>
                <a:lumOff val="80000"/>
                <a:alpha val="10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8122285" cy="704850"/>
            <a:chOff x="400" y="1020"/>
            <a:chExt cx="12791" cy="1110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856" cy="1110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Improvement of vulvovaginal candidiasis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4275462" y="1832121"/>
            <a:ext cx="3445883" cy="3780710"/>
            <a:chOff x="8407435" y="1689947"/>
            <a:chExt cx="3445883" cy="3780710"/>
          </a:xfrm>
        </p:grpSpPr>
        <p:sp>
          <p:nvSpPr>
            <p:cNvPr id="3" name="文本框 2"/>
            <p:cNvSpPr txBox="1"/>
            <p:nvPr/>
          </p:nvSpPr>
          <p:spPr>
            <a:xfrm>
              <a:off x="8649743" y="4974087"/>
              <a:ext cx="3203575" cy="49657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 indent="0" algn="l" defTabSz="914400" rtl="0" fontAlgn="auto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None/>
                <a:defRPr/>
              </a:pPr>
              <a:r>
                <a:rPr kumimoji="0" lang="en-US" altLang="zh-CN" sz="120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rial" panose="020B0604020202090204" pitchFamily="34" charset="0"/>
                  <a:ea typeface="微软雅黑" panose="020B0503020204020204" charset="-122"/>
                  <a:cs typeface="Arial" panose="020B0604020202090204" pitchFamily="34" charset="0"/>
                </a:rPr>
                <a:t>Both </a:t>
              </a:r>
              <a:r>
                <a:rPr kumimoji="0" lang="en-US" altLang="zh-CN" sz="1200" i="1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rial" panose="020B0604020202090204" pitchFamily="34" charset="0"/>
                  <a:ea typeface="微软雅黑" panose="020B0503020204020204" charset="-122"/>
                  <a:cs typeface="Arial" panose="020B0604020202090204" pitchFamily="34" charset="0"/>
                </a:rPr>
                <a:t>Candida</a:t>
              </a:r>
              <a:r>
                <a:rPr kumimoji="0" lang="en-US" altLang="zh-CN" sz="120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rial" panose="020B0604020202090204" pitchFamily="34" charset="0"/>
                  <a:ea typeface="微软雅黑" panose="020B0503020204020204" charset="-122"/>
                  <a:cs typeface="Arial" panose="020B0604020202090204" pitchFamily="34" charset="0"/>
                </a:rPr>
                <a:t> and</a:t>
              </a:r>
              <a:r>
                <a:rPr kumimoji="0" lang="en-US" altLang="zh-CN" sz="1200" i="1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rial" panose="020B0604020202090204" pitchFamily="34" charset="0"/>
                  <a:ea typeface="微软雅黑" panose="020B0503020204020204" charset="-122"/>
                  <a:cs typeface="Arial" panose="020B0604020202090204" pitchFamily="34" charset="0"/>
                </a:rPr>
                <a:t> </a:t>
              </a:r>
              <a:r>
                <a:rPr kumimoji="0" lang="en-US" altLang="zh-CN" sz="120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rial" panose="020B0604020202090204" pitchFamily="34" charset="0"/>
                  <a:ea typeface="微软雅黑" panose="020B0503020204020204" charset="-122"/>
                  <a:cs typeface="Arial" panose="020B0604020202090204" pitchFamily="34" charset="0"/>
                </a:rPr>
                <a:t>leukocyte</a:t>
              </a:r>
              <a:r>
                <a:rPr kumimoji="0" lang="en-US" altLang="zh-CN" sz="120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rial" panose="020B0604020202090204" pitchFamily="34" charset="0"/>
                  <a:ea typeface="微软雅黑" panose="020B0503020204020204" charset="-122"/>
                  <a:cs typeface="Arial" panose="020B0604020202090204" pitchFamily="34" charset="0"/>
                </a:rPr>
                <a:t> esterase positivity rates were decreased.</a:t>
              </a: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8407435" y="1689947"/>
              <a:ext cx="3445845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Reduces pathogen-associated biomarkers</a:t>
              </a: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8255623" y="1772863"/>
            <a:ext cx="3597468" cy="4161982"/>
            <a:chOff x="4840180" y="1661132"/>
            <a:chExt cx="3597468" cy="4161982"/>
          </a:xfrm>
        </p:grpSpPr>
        <p:sp>
          <p:nvSpPr>
            <p:cNvPr id="8" name="文本框 7"/>
            <p:cNvSpPr txBox="1"/>
            <p:nvPr/>
          </p:nvSpPr>
          <p:spPr>
            <a:xfrm>
              <a:off x="5095843" y="4921414"/>
              <a:ext cx="3341805" cy="9017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indent="0" algn="l" fontAlgn="auto">
                <a:lnSpc>
                  <a:spcPct val="110000"/>
                </a:lnSpc>
                <a:spcAft>
                  <a:spcPts val="600"/>
                </a:spcAft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Vaginal cleanliness improved from Grade III-IV (infected state) to Grade I-II (healthy state). Vaginal epithelial exfoliation decreased and integrity increased. 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840180" y="1661132"/>
              <a:ext cx="347599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Significantly improves vaginal cleanliness and epithelial integrity</a:t>
              </a:r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60725" y="2483457"/>
              <a:ext cx="1558290" cy="2286635"/>
            </a:xfrm>
            <a:prstGeom prst="rect">
              <a:avLst/>
            </a:prstGeom>
          </p:spPr>
        </p:pic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00505" y="2482822"/>
              <a:ext cx="1606550" cy="2286635"/>
            </a:xfrm>
            <a:prstGeom prst="rect">
              <a:avLst/>
            </a:prstGeom>
          </p:spPr>
        </p:pic>
      </p:grpSp>
      <p:sp>
        <p:nvSpPr>
          <p:cNvPr id="23" name="文本框 22"/>
          <p:cNvSpPr txBox="1"/>
          <p:nvPr/>
        </p:nvSpPr>
        <p:spPr>
          <a:xfrm>
            <a:off x="824965" y="2443468"/>
            <a:ext cx="2371014" cy="316924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4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Reduced infections by pathogenic bacteria such as</a:t>
            </a:r>
            <a:r>
              <a:rPr lang="en-US" altLang="zh-CN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Candida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and decreased leukocyte esterase positivity rates.</a:t>
            </a:r>
          </a:p>
          <a:p>
            <a:pPr marL="285750" indent="-285750">
              <a:lnSpc>
                <a:spcPct val="14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Improved vaginal cleanliness and epithelial integrity, and repaired the mucosal barrier.</a:t>
            </a:r>
            <a:endParaRPr lang="en-US" altLang="zh-CN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7690" y="2510155"/>
            <a:ext cx="2176145" cy="247523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2345" y="2480945"/>
            <a:ext cx="2359660" cy="250825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923191" y="2002746"/>
            <a:ext cx="2397245" cy="65095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b="1" dirty="0">
                <a:solidFill>
                  <a:srgbClr val="8B1A48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Research Outcome</a:t>
            </a:r>
          </a:p>
        </p:txBody>
      </p:sp>
      <p:cxnSp>
        <p:nvCxnSpPr>
          <p:cNvPr id="45" name="直接连接符 44"/>
          <p:cNvCxnSpPr/>
          <p:nvPr/>
        </p:nvCxnSpPr>
        <p:spPr>
          <a:xfrm>
            <a:off x="8230235" y="2018665"/>
            <a:ext cx="25400" cy="3458845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7383780" cy="704850"/>
            <a:chOff x="400" y="1020"/>
            <a:chExt cx="11628" cy="1110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9693" cy="1110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Ovarian Function Protection and Support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9E1C5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9E1C51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60" y="1151890"/>
            <a:ext cx="5840730" cy="1160780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9C1C50"/>
                </a:solidFill>
              </a:rPr>
              <a:t>Lacticaseibacillus rhamnosus </a:t>
            </a:r>
            <a:r>
              <a:rPr lang="en-US" altLang="zh-CN" sz="1200" b="1">
                <a:solidFill>
                  <a:srgbClr val="9C1C50"/>
                </a:solidFill>
              </a:rPr>
              <a:t>LRa05;</a:t>
            </a:r>
            <a:r>
              <a:rPr lang="en-US" altLang="zh-CN" sz="1200">
                <a:solidFill>
                  <a:srgbClr val="9C1C50"/>
                </a:solidFill>
              </a:rPr>
              <a:t> </a:t>
            </a:r>
            <a:r>
              <a:rPr lang="en-US" altLang="zh-CN" sz="1200" i="1">
                <a:solidFill>
                  <a:srgbClr val="9C1C50"/>
                </a:solidFill>
              </a:rPr>
              <a:t>Lactobacillus crispatus </a:t>
            </a:r>
            <a:r>
              <a:rPr lang="en-US" altLang="zh-CN" sz="1200" b="1">
                <a:solidFill>
                  <a:srgbClr val="9C1C50"/>
                </a:solidFill>
              </a:rPr>
              <a:t>LCr86;</a:t>
            </a: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9C1C50"/>
                </a:solidFill>
              </a:rPr>
              <a:t>Limosilactobacillus reuteri </a:t>
            </a:r>
            <a:r>
              <a:rPr lang="en-US" altLang="zh-CN" sz="1200" b="1">
                <a:solidFill>
                  <a:srgbClr val="9C1C50"/>
                </a:solidFill>
              </a:rPr>
              <a:t>LR08;</a:t>
            </a:r>
            <a:r>
              <a:rPr lang="en-US" altLang="zh-CN" sz="1200" i="1">
                <a:solidFill>
                  <a:srgbClr val="9C1C50"/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animalis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subsp.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 lactis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BLa80;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Lactiplantibacillus plantarum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Lp90;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BC99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31364" y="2221297"/>
            <a:ext cx="1550757" cy="3390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defTabSz="0">
              <a:spcBef>
                <a:spcPct val="0"/>
              </a:spcBef>
              <a:spcAft>
                <a:spcPct val="0"/>
              </a:spcAft>
              <a:buNone/>
            </a:pPr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Functionality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716280" y="2503805"/>
            <a:ext cx="7541260" cy="1383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Restores leptin sensitivity and improves metabolic signaling</a:t>
            </a:r>
          </a:p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Dual-target coordination of leptin and prolactin levels restores obesity-induced metabolic-reproductive endocrine dysregulation</a:t>
            </a:r>
          </a:p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Protects normal ovarian physiological rhythm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8016875" y="1199515"/>
            <a:ext cx="3821430" cy="6807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Pomegranate Concentrate Powder;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Vitamin D3; Vitamin K2; Melon Powder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Potato Starch</a:t>
            </a:r>
          </a:p>
        </p:txBody>
      </p:sp>
      <p:graphicFrame>
        <p:nvGraphicFramePr>
          <p:cNvPr id="8" name="表格 7"/>
          <p:cNvGraphicFramePr/>
          <p:nvPr>
            <p:custDataLst>
              <p:tags r:id="rId2"/>
            </p:custDataLst>
          </p:nvPr>
        </p:nvGraphicFramePr>
        <p:xfrm>
          <a:off x="852805" y="5066030"/>
          <a:ext cx="5494020" cy="633095"/>
        </p:xfrm>
        <a:graphic>
          <a:graphicData uri="http://schemas.openxmlformats.org/drawingml/2006/table">
            <a:tbl>
              <a:tblPr/>
              <a:tblGrid>
                <a:gridCol w="180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1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627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1305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9C1C5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LRa05</a:t>
                      </a:r>
                      <a:r>
                        <a:rPr lang="en-US" sz="800">
                          <a:solidFill>
                            <a:srgbClr val="002060"/>
                          </a:solidFill>
                          <a:latin typeface="Arial" panose="020B060402020209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NCT06821789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9C1C5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LCr86</a:t>
                      </a:r>
                      <a:r>
                        <a:rPr lang="en-US" sz="800" b="1">
                          <a:solidFill>
                            <a:srgbClr val="9C1C50"/>
                          </a:solidFill>
                          <a:latin typeface="Arial" panose="020B0604020202090204" pitchFamily="34" charset="0"/>
                        </a:rPr>
                        <a:t>:</a:t>
                      </a:r>
                      <a:r>
                        <a:rPr lang="en-US" sz="800">
                          <a:solidFill>
                            <a:srgbClr val="002060"/>
                          </a:solidFill>
                          <a:latin typeface="Arial" panose="020B0604020202090204" pitchFamily="34" charset="0"/>
                        </a:rPr>
                        <a:t>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NCT06830122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C1C5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LRa05+LR08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NCT07013409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444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C1C5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NCT06107049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9C1C5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Lp90</a:t>
                      </a:r>
                      <a:r>
                        <a:rPr lang="en-US" sz="800">
                          <a:solidFill>
                            <a:srgbClr val="002060"/>
                          </a:solidFill>
                          <a:latin typeface="Arial" panose="020B060402020209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NCT06987279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C1C5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NCT06629441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圆角矩形 22"/>
          <p:cNvSpPr/>
          <p:nvPr/>
        </p:nvSpPr>
        <p:spPr>
          <a:xfrm>
            <a:off x="672622" y="1966586"/>
            <a:ext cx="2802694" cy="3839848"/>
          </a:xfrm>
          <a:prstGeom prst="roundRect">
            <a:avLst>
              <a:gd name="adj" fmla="val 4428"/>
            </a:avLst>
          </a:prstGeom>
          <a:solidFill>
            <a:srgbClr val="FFFFFF"/>
          </a:solidFill>
          <a:ln w="25400" cap="flat" cmpd="sng" algn="ctr">
            <a:solidFill>
              <a:srgbClr val="C30000">
                <a:lumMod val="20000"/>
                <a:lumOff val="80000"/>
                <a:alpha val="10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7526655" cy="704850"/>
            <a:chOff x="400" y="1020"/>
            <a:chExt cx="11853" cy="1110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9918" cy="1110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Ovarian Function Protection and Support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139430" y="4664654"/>
            <a:ext cx="3091171" cy="1055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r>
              <a:rPr lang="en-US" altLang="zh-CN" sz="12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educed leptin levels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in obese women.</a:t>
            </a:r>
          </a:p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It indicated that probiotics help improve leptin sensitivity.</a:t>
            </a:r>
            <a:endParaRPr kumimoji="0" lang="en-US" altLang="zh-CN" sz="12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endParaRPr kumimoji="0" lang="en-US" altLang="zh-CN" sz="12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119785" y="4664711"/>
            <a:ext cx="3091171" cy="1663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</a:t>
            </a:r>
            <a:r>
              <a:rPr lang="en-US" altLang="zh-CN" sz="12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reduced prolactin levels</a:t>
            </a: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in obese women.</a:t>
            </a:r>
          </a:p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r>
              <a:rPr lang="en-US" altLang="zh-CN" sz="12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It alleviated the suppression of the hypothalamic-pituitary-ovarian (HPO) axis </a:t>
            </a: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through improvements in metabolism and the internal milieu.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9580" y="1888490"/>
            <a:ext cx="2337435" cy="265811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0105" y="1836420"/>
            <a:ext cx="2410460" cy="266192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966767" y="2160907"/>
            <a:ext cx="2319285" cy="114723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b="1" dirty="0">
                <a:solidFill>
                  <a:srgbClr val="8B1A48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Research Outcome</a:t>
            </a:r>
          </a:p>
        </p:txBody>
      </p:sp>
      <p:cxnSp>
        <p:nvCxnSpPr>
          <p:cNvPr id="45" name="直接连接符 44"/>
          <p:cNvCxnSpPr/>
          <p:nvPr/>
        </p:nvCxnSpPr>
        <p:spPr>
          <a:xfrm>
            <a:off x="7500620" y="1966595"/>
            <a:ext cx="25400" cy="3458845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sp>
        <p:nvSpPr>
          <p:cNvPr id="6" name="文本框 5"/>
          <p:cNvSpPr txBox="1"/>
          <p:nvPr userDrawn="1"/>
        </p:nvSpPr>
        <p:spPr>
          <a:xfrm>
            <a:off x="763486" y="2690078"/>
            <a:ext cx="2620967" cy="2932825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85750" indent="-285750" algn="l">
              <a:lnSpc>
                <a:spcPct val="15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Reduced leptin levels in obese women and help improve leptin sensitivity.</a:t>
            </a:r>
          </a:p>
          <a:p>
            <a:pPr marL="285750" indent="-285750" algn="l">
              <a:lnSpc>
                <a:spcPct val="15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Reduced prolactin levels in obese women and promoted the restoration of normal ovarian biological rhythm.</a:t>
            </a:r>
          </a:p>
          <a:p>
            <a:pPr algn="l"/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7383780" cy="704850"/>
            <a:chOff x="400" y="1020"/>
            <a:chExt cx="11628" cy="1110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9693" cy="1110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Female Hormonal Balance Support</a:t>
              </a:r>
              <a:endParaRPr lang="en-US" altLang="zh-CN"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9E1C5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9E1C51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22" y="1131500"/>
            <a:ext cx="5454709" cy="877141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9E1C51"/>
                </a:solidFill>
              </a:rPr>
              <a:t>Lacticaseibacillus rhamnosus </a:t>
            </a:r>
            <a:r>
              <a:rPr lang="en-US" altLang="zh-CN" sz="1200" b="1">
                <a:solidFill>
                  <a:srgbClr val="9E1C51"/>
                </a:solidFill>
              </a:rPr>
              <a:t>LRa05;</a:t>
            </a:r>
            <a:r>
              <a:rPr lang="en-US" altLang="zh-CN" sz="1200">
                <a:solidFill>
                  <a:srgbClr val="9E1C51"/>
                </a:solidFill>
              </a:rPr>
              <a:t> </a:t>
            </a:r>
            <a:r>
              <a:rPr lang="en-US" altLang="zh-CN" sz="1200" i="1">
                <a:solidFill>
                  <a:srgbClr val="9E1C51"/>
                </a:solidFill>
              </a:rPr>
              <a:t>Lactobacillus crispatus </a:t>
            </a:r>
            <a:r>
              <a:rPr lang="en-US" altLang="zh-CN" sz="1200" b="1">
                <a:solidFill>
                  <a:srgbClr val="9E1C51"/>
                </a:solidFill>
              </a:rPr>
              <a:t>LCr86;</a:t>
            </a: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9E1C51"/>
                </a:solidFill>
              </a:rPr>
              <a:t>Limosilactobacillus reuteri </a:t>
            </a:r>
            <a:r>
              <a:rPr lang="en-US" altLang="zh-CN" sz="1200" b="1">
                <a:solidFill>
                  <a:srgbClr val="9E1C51"/>
                </a:solidFill>
              </a:rPr>
              <a:t>LR08;</a:t>
            </a:r>
            <a:r>
              <a:rPr lang="en-US" altLang="zh-CN" sz="1200" i="1">
                <a:solidFill>
                  <a:srgbClr val="9E1C51"/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breve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BBr60;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Lactiplantibacillus plantarum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Lp90;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BC99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31364" y="2223837"/>
            <a:ext cx="1550757" cy="3390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defTabSz="0">
              <a:spcBef>
                <a:spcPct val="0"/>
              </a:spcBef>
              <a:spcAft>
                <a:spcPct val="0"/>
              </a:spcAft>
              <a:buNone/>
            </a:pPr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Functionality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716280" y="2516505"/>
            <a:ext cx="7367270" cy="1383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Regulates the stress axis (ACTH) and improves the endocrine environment</a:t>
            </a:r>
          </a:p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Restores leptin sensitivity and optimizes the gonadotropin microenvironment</a:t>
            </a:r>
          </a:p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Promotes balance in the metabolic-stress-reproductive axis and systemically improves obesity-related endocrine disorders in women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7439746" y="1229754"/>
            <a:ext cx="4393629" cy="6806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Saffron Extract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Inulin; Fructo-oligosaccharides; 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Potato Starch</a:t>
            </a:r>
          </a:p>
        </p:txBody>
      </p:sp>
      <p:graphicFrame>
        <p:nvGraphicFramePr>
          <p:cNvPr id="8" name="表格 7"/>
          <p:cNvGraphicFramePr/>
          <p:nvPr/>
        </p:nvGraphicFramePr>
        <p:xfrm>
          <a:off x="924868" y="5089529"/>
          <a:ext cx="5229225" cy="731520"/>
        </p:xfrm>
        <a:graphic>
          <a:graphicData uri="http://schemas.openxmlformats.org/drawingml/2006/table">
            <a:tbl>
              <a:tblPr/>
              <a:tblGrid>
                <a:gridCol w="19640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395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LRa05+LR08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NCT07013409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LCr86</a:t>
                      </a:r>
                      <a:r>
                        <a:rPr lang="en-US" sz="800">
                          <a:solidFill>
                            <a:srgbClr val="002060"/>
                          </a:solidFill>
                          <a:latin typeface="Arial" panose="020B060402020209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NCT06830122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BBr60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NCT06305650</a:t>
                      </a: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             NCT06196892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444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Lp90</a:t>
                      </a:r>
                      <a:r>
                        <a:rPr lang="en-US" sz="800">
                          <a:solidFill>
                            <a:srgbClr val="002060"/>
                          </a:solidFill>
                          <a:latin typeface="Arial" panose="020B060402020209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NCT06987279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NCT06077383</a:t>
                      </a: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           NCT06629441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圆角矩形 22"/>
          <p:cNvSpPr/>
          <p:nvPr/>
        </p:nvSpPr>
        <p:spPr>
          <a:xfrm>
            <a:off x="678180" y="1983105"/>
            <a:ext cx="3213735" cy="3410585"/>
          </a:xfrm>
          <a:prstGeom prst="roundRect">
            <a:avLst>
              <a:gd name="adj" fmla="val 4428"/>
            </a:avLst>
          </a:prstGeom>
          <a:solidFill>
            <a:srgbClr val="FFFFFF"/>
          </a:solidFill>
          <a:ln w="25400" cap="flat" cmpd="sng" algn="ctr">
            <a:solidFill>
              <a:srgbClr val="C30000">
                <a:lumMod val="20000"/>
                <a:lumOff val="80000"/>
                <a:alpha val="10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Female Hormonal Balance Support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07720" y="2741930"/>
            <a:ext cx="2937510" cy="2651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1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Regulated hormone levels such as prolactin and adrenocorticotropic hormone, and restored female reproductive endocrine rhythm.</a:t>
            </a:r>
          </a:p>
          <a:p>
            <a:pPr marL="285750" indent="-285750" fontAlgn="auto">
              <a:lnSpc>
                <a:spcPct val="11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Regulated leptin levels, improve leptin sensitivity, and optimize the gonadotropin secretory microenvironment.</a:t>
            </a:r>
          </a:p>
          <a:p>
            <a:pPr indent="0" fontAlgn="auto">
              <a:spcAft>
                <a:spcPts val="600"/>
              </a:spcAft>
            </a:pPr>
            <a:endParaRPr lang="en-US" altLang="zh-CN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9503123" y="5169791"/>
            <a:ext cx="2232478" cy="1460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>
              <a:lnSpc>
                <a:spcPct val="110000"/>
              </a:lnSpc>
              <a:spcAft>
                <a:spcPts val="600"/>
              </a:spcAft>
              <a:buClrTx/>
              <a:buSzTx/>
              <a:buFontTx/>
              <a:defRPr/>
            </a:pPr>
            <a:r>
              <a:rPr lang="en-US" altLang="zh-CN" sz="12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Reduced leptin levels</a:t>
            </a: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 in obese women.</a:t>
            </a:r>
          </a:p>
          <a:p>
            <a:pPr lvl="0" algn="l">
              <a:lnSpc>
                <a:spcPct val="110000"/>
              </a:lnSpc>
              <a:spcAft>
                <a:spcPts val="600"/>
              </a:spcAft>
              <a:buClrTx/>
              <a:buSzTx/>
              <a:buFontTx/>
              <a:defRPr/>
            </a:pP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It improved leptin sensitivity and optimized gonadotropin secretory microenvironment.</a:t>
            </a:r>
          </a:p>
          <a:p>
            <a:pPr lvl="0" algn="l">
              <a:lnSpc>
                <a:spcPct val="110000"/>
              </a:lnSpc>
              <a:spcAft>
                <a:spcPts val="600"/>
              </a:spcAft>
              <a:buClrTx/>
              <a:buSzTx/>
              <a:buFontTx/>
              <a:defRPr/>
            </a:pPr>
            <a:endParaRPr lang="en-US" altLang="zh-CN" sz="120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488180" y="5169535"/>
            <a:ext cx="4556125" cy="1460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reduced prolactin and adrenocorticotropic hormone (ACTH) levels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in obese women.</a:t>
            </a:r>
          </a:p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It </a:t>
            </a: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</a:t>
            </a: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ffectively alleviated the metabolic suppression of the hypothalamic</a:t>
            </a:r>
            <a:r>
              <a:rPr lang="zh-CN" altLang="en-US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-</a:t>
            </a: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pituitary axis and restor</a:t>
            </a: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ed </a:t>
            </a: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female reproductive endocrine rhythm.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2268" y="2050475"/>
            <a:ext cx="2438611" cy="309094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2413" y="2257866"/>
            <a:ext cx="2517866" cy="278001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4102" y="2257761"/>
            <a:ext cx="2450804" cy="2780017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148080" y="2191385"/>
            <a:ext cx="23063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9E1C51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Research Outcome</a:t>
            </a:r>
          </a:p>
        </p:txBody>
      </p:sp>
      <p:cxnSp>
        <p:nvCxnSpPr>
          <p:cNvPr id="45" name="直接连接符 44"/>
          <p:cNvCxnSpPr/>
          <p:nvPr/>
        </p:nvCxnSpPr>
        <p:spPr>
          <a:xfrm>
            <a:off x="9151620" y="2357120"/>
            <a:ext cx="25400" cy="3458845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Female GLP</a:t>
              </a:r>
              <a:r>
                <a:rPr kumimoji="1" lang="zh-CN" altLang="en-US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-</a:t>
              </a: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1 Regulation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9E1C5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9E1C51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60" y="1053465"/>
            <a:ext cx="5454650" cy="1090295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8B1A48"/>
                </a:solidFill>
              </a:rPr>
              <a:t>Lacticaseibacillus rhamnosus </a:t>
            </a:r>
            <a:r>
              <a:rPr lang="en-US" altLang="zh-CN" sz="1200" b="1">
                <a:solidFill>
                  <a:srgbClr val="8B1A48"/>
                </a:solidFill>
              </a:rPr>
              <a:t>LRa05;</a:t>
            </a:r>
            <a:r>
              <a:rPr lang="en-US" altLang="zh-CN" sz="1200">
                <a:solidFill>
                  <a:srgbClr val="8B1A48"/>
                </a:solidFill>
              </a:rPr>
              <a:t> </a:t>
            </a:r>
            <a:r>
              <a:rPr lang="en-US" altLang="zh-CN" sz="1200" i="1">
                <a:solidFill>
                  <a:srgbClr val="8B1A48"/>
                </a:solidFill>
              </a:rPr>
              <a:t>Lactobacillus crispatus </a:t>
            </a:r>
            <a:r>
              <a:rPr lang="en-US" altLang="zh-CN" sz="1200" b="1">
                <a:solidFill>
                  <a:srgbClr val="8B1A48"/>
                </a:solidFill>
              </a:rPr>
              <a:t>LCr86;</a:t>
            </a: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8B1A48"/>
                </a:solidFill>
              </a:rPr>
              <a:t>Limosilactobacillus reuteri </a:t>
            </a:r>
            <a:r>
              <a:rPr lang="en-US" altLang="zh-CN" sz="1200" b="1">
                <a:solidFill>
                  <a:srgbClr val="8B1A48"/>
                </a:solidFill>
              </a:rPr>
              <a:t>LR08;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 Bifidobacterium breve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BBr60;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Lactiplantibacillus plantarum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Lp90;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Akkermansia muciniphila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Akk11/pAkk11;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BC99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31383" y="2252700"/>
            <a:ext cx="1550757" cy="3390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defTabSz="0">
              <a:spcBef>
                <a:spcPct val="0"/>
              </a:spcBef>
              <a:spcAft>
                <a:spcPct val="0"/>
              </a:spcAft>
              <a:buNone/>
            </a:pPr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Functionality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731347" y="2591783"/>
            <a:ext cx="7349490" cy="1060450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Modulates GLP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-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1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l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evels to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h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elp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tabilize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b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lood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g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lucose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b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alance</a:t>
            </a: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Improves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b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ody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c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omposition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arameters and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educes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b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ody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f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at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ercentage</a:t>
            </a: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Modulates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m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etabolism and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mproves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nergy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fficiency</a:t>
            </a:r>
            <a:endParaRPr lang="zh-CN" altLang="en-US" b="1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7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7525385" y="1177290"/>
            <a:ext cx="4292600" cy="8356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Astaxanthin Powder; Pomegranate Powder; Green Tea Powder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Inulin; Potato Starch</a:t>
            </a:r>
          </a:p>
        </p:txBody>
      </p:sp>
      <p:graphicFrame>
        <p:nvGraphicFramePr>
          <p:cNvPr id="8" name="表格 7"/>
          <p:cNvGraphicFramePr/>
          <p:nvPr/>
        </p:nvGraphicFramePr>
        <p:xfrm>
          <a:off x="853113" y="5066034"/>
          <a:ext cx="5384800" cy="1135380"/>
        </p:xfrm>
        <a:graphic>
          <a:graphicData uri="http://schemas.openxmlformats.org/drawingml/2006/table">
            <a:tbl>
              <a:tblPr/>
              <a:tblGrid>
                <a:gridCol w="20135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56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55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6552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8B1A48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LRa05</a:t>
                      </a:r>
                      <a:r>
                        <a:rPr kumimoji="1" lang="zh-CN" altLang="en-US" sz="900" b="1" dirty="0">
                          <a:solidFill>
                            <a:srgbClr val="8B1A48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+</a:t>
                      </a:r>
                      <a:r>
                        <a:rPr kumimoji="1" lang="en-US" altLang="zh-CN" sz="900" b="1" dirty="0">
                          <a:solidFill>
                            <a:srgbClr val="8B1A48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LR08</a:t>
                      </a:r>
                      <a:r>
                        <a:rPr kumimoji="1" lang="en-US" sz="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NCT07013409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8B1A48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LCr86</a:t>
                      </a:r>
                      <a:r>
                        <a:rPr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NCT06830122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8B1A48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BBr60</a:t>
                      </a:r>
                      <a:r>
                        <a:rPr kumimoji="1" lang="en-US" altLang="zh-CN" sz="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NCT06305650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5605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zh-CN" altLang="en-US" sz="900" b="1" dirty="0">
                          <a:solidFill>
                            <a:srgbClr val="8B1A48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Lp90</a:t>
                      </a:r>
                      <a:r>
                        <a:rPr kumimoji="1"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NCT06987279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zh-CN" altLang="en-US" sz="900" b="1" dirty="0">
                          <a:solidFill>
                            <a:srgbClr val="8B1A48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Akk11</a:t>
                      </a:r>
                      <a:r>
                        <a:rPr kumimoji="1"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NCT06653101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8B1A48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pAkk11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</a:t>
                      </a: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NCT06964932</a:t>
                      </a: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NCT06964919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7444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8B1A48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</a:t>
                      </a: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NCT06307821 </a:t>
                      </a: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NCT06629441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Female GLP-1 Regulation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矩形 5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4425969" y="1811344"/>
            <a:ext cx="3583305" cy="4678680"/>
          </a:xfrm>
          <a:prstGeom prst="roundRect">
            <a:avLst>
              <a:gd name="adj" fmla="val 3774"/>
            </a:avLst>
          </a:prstGeom>
          <a:solidFill>
            <a:srgbClr val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宋体" pitchFamily="2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553085" y="1644650"/>
            <a:ext cx="3583305" cy="4678680"/>
          </a:xfrm>
          <a:prstGeom prst="roundRect">
            <a:avLst>
              <a:gd name="adj" fmla="val 3774"/>
            </a:avLst>
          </a:prstGeom>
          <a:solidFill>
            <a:srgbClr val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宋体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183640" y="1249680"/>
            <a:ext cx="2766060" cy="9220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The metabolic hormone GLP-1 was significantly elevated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4869180" y="1249045"/>
            <a:ext cx="30276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The satiety hormone peptide YY (PYY) was significantly increased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1113150" y="5267973"/>
            <a:ext cx="3023235" cy="11774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increased glucagon-like peptide-1 (GLP-1) levels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in obese women.</a:t>
            </a:r>
          </a:p>
          <a:p>
            <a:pPr algn="l">
              <a:spcAft>
                <a:spcPts val="600"/>
              </a:spcAft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</a:t>
            </a:r>
          </a:p>
          <a:p>
            <a:pPr algn="l"/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l"/>
            <a:endParaRPr lang="en-US" altLang="zh-CN" sz="1200" i="1" dirty="0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4206875" y="2116455"/>
            <a:ext cx="25400" cy="3458845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cxnSp>
        <p:nvCxnSpPr>
          <p:cNvPr id="31" name="直接连接符 30"/>
          <p:cNvCxnSpPr/>
          <p:nvPr/>
        </p:nvCxnSpPr>
        <p:spPr>
          <a:xfrm>
            <a:off x="7897495" y="2021840"/>
            <a:ext cx="0" cy="3567343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pic>
        <p:nvPicPr>
          <p:cNvPr id="32" name="图片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018" y="1903290"/>
            <a:ext cx="2907840" cy="3364683"/>
          </a:xfrm>
          <a:prstGeom prst="rect">
            <a:avLst/>
          </a:prstGeom>
        </p:spPr>
      </p:pic>
      <p:sp>
        <p:nvSpPr>
          <p:cNvPr id="36" name="文本框 35"/>
          <p:cNvSpPr txBox="1"/>
          <p:nvPr/>
        </p:nvSpPr>
        <p:spPr>
          <a:xfrm>
            <a:off x="4869120" y="5267973"/>
            <a:ext cx="3023235" cy="11774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increased peptide YY (PYY) levels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in obese women.</a:t>
            </a:r>
          </a:p>
          <a:p>
            <a:pPr algn="l">
              <a:spcAft>
                <a:spcPts val="600"/>
              </a:spcAft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It indicated that probiotics enhanced physiological satiety signaling and may contributed to reduce energy intake.</a:t>
            </a:r>
          </a:p>
          <a:p>
            <a:pPr algn="l"/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9" name="圆角矩形 38"/>
          <p:cNvSpPr/>
          <p:nvPr/>
        </p:nvSpPr>
        <p:spPr>
          <a:xfrm>
            <a:off x="8373636" y="1249729"/>
            <a:ext cx="3177900" cy="4235090"/>
          </a:xfrm>
          <a:prstGeom prst="roundRect">
            <a:avLst>
              <a:gd name="adj" fmla="val 4428"/>
            </a:avLst>
          </a:prstGeom>
          <a:solidFill>
            <a:srgbClr val="FFFFFF"/>
          </a:solidFill>
          <a:ln w="25400" cap="flat" cmpd="sng" algn="ctr">
            <a:solidFill>
              <a:srgbClr val="C30000">
                <a:lumMod val="20000"/>
                <a:lumOff val="80000"/>
                <a:alpha val="10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568761" y="2021893"/>
            <a:ext cx="2787650" cy="1841701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285750" indent="-285750" algn="l" fontAlgn="auto">
              <a:lnSpc>
                <a:spcPct val="12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Glucagon-like peptide-1 (GLP-1) levels were significantly elevated, improving energy metabolism through the "gut-endocrine axis".</a:t>
            </a:r>
          </a:p>
          <a:p>
            <a:pPr marL="285750" indent="-285750" algn="l" fontAlgn="auto">
              <a:lnSpc>
                <a:spcPct val="12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Peptide YY (PYY) levels were significantly elevated in obese women, enhancing physiological satiety signals and helping to reduce energy intake.</a:t>
            </a:r>
          </a:p>
          <a:p>
            <a:pPr marL="285750" indent="-285750" algn="l" fontAlgn="auto">
              <a:lnSpc>
                <a:spcPct val="11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4" name="图片 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4036" y="2021893"/>
            <a:ext cx="2854538" cy="3246058"/>
          </a:xfrm>
          <a:prstGeom prst="rect">
            <a:avLst/>
          </a:prstGeom>
        </p:spPr>
      </p:pic>
      <p:sp>
        <p:nvSpPr>
          <p:cNvPr id="45" name="文本框 44"/>
          <p:cNvSpPr txBox="1"/>
          <p:nvPr/>
        </p:nvSpPr>
        <p:spPr>
          <a:xfrm>
            <a:off x="8823396" y="1525856"/>
            <a:ext cx="2278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9E1C51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</a:p>
        </p:txBody>
      </p:sp>
      <p:sp>
        <p:nvSpPr>
          <p:cNvPr id="82" name="文本框 81"/>
          <p:cNvSpPr txBox="1"/>
          <p:nvPr/>
        </p:nvSpPr>
        <p:spPr>
          <a:xfrm>
            <a:off x="9453245" y="6395085"/>
            <a:ext cx="273875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Partial data shown. More data available...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 descr="post_object_image_284426182"/>
          <p:cNvPicPr>
            <a:picLocks noChangeAspect="1"/>
          </p:cNvPicPr>
          <p:nvPr/>
        </p:nvPicPr>
        <p:blipFill>
          <a:blip r:embed="rId3">
            <a:alphaModFix amt="16000"/>
          </a:blip>
          <a:srcRect t="7503" b="8326"/>
          <a:stretch>
            <a:fillRect/>
          </a:stretch>
        </p:blipFill>
        <p:spPr>
          <a:xfrm>
            <a:off x="7327" y="807061"/>
            <a:ext cx="12192000" cy="5726166"/>
          </a:xfrm>
          <a:prstGeom prst="rect">
            <a:avLst/>
          </a:prstGeom>
        </p:spPr>
      </p:pic>
      <p:sp>
        <p:nvSpPr>
          <p:cNvPr id="21" name="圆角矩形 20"/>
          <p:cNvSpPr/>
          <p:nvPr userDrawn="1"/>
        </p:nvSpPr>
        <p:spPr>
          <a:xfrm>
            <a:off x="1608797" y="1261257"/>
            <a:ext cx="8989060" cy="4471035"/>
          </a:xfrm>
          <a:prstGeom prst="roundRect">
            <a:avLst>
              <a:gd name="adj" fmla="val 5005"/>
            </a:avLst>
          </a:prstGeom>
          <a:solidFill>
            <a:schemeClr val="phClr">
              <a:alpha val="24000"/>
            </a:schemeClr>
          </a:solidFill>
          <a:ln w="25400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16560" y="346075"/>
            <a:ext cx="835850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WecPro</a:t>
            </a:r>
            <a:r>
              <a:rPr lang="en-US" altLang="zh-CN" sz="2400" b="1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®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—</a:t>
            </a:r>
            <a:r>
              <a:rPr lang="en-US" altLang="zh-CN" sz="2400" b="1" u="none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Precision Formulation for Targeted Functions</a:t>
            </a:r>
          </a:p>
        </p:txBody>
      </p:sp>
      <p:sp>
        <p:nvSpPr>
          <p:cNvPr id="23" name="圆角矩形 22"/>
          <p:cNvSpPr/>
          <p:nvPr userDrawn="1"/>
        </p:nvSpPr>
        <p:spPr>
          <a:xfrm>
            <a:off x="1601336" y="1261257"/>
            <a:ext cx="8989109" cy="1332035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  <a:alpha val="32000"/>
            </a:schemeClr>
          </a:solidFill>
          <a:ln w="25400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" name="文本框 2"/>
          <p:cNvSpPr txBox="1"/>
          <p:nvPr userDrawn="1"/>
        </p:nvSpPr>
        <p:spPr>
          <a:xfrm>
            <a:off x="1861193" y="1587698"/>
            <a:ext cx="8112320" cy="628943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algn="l"/>
            <a:r>
              <a:rPr lang="en-US" altLang="zh-CN" b="1"/>
              <a:t>To </a:t>
            </a:r>
            <a:r>
              <a:rPr lang="en-US" altLang="zh-CN" sz="1600"/>
              <a:t>address these limitations, we developed WecPro</a:t>
            </a:r>
            <a:r>
              <a:rPr lang="en-US" altLang="zh-CN" sz="1600" b="1" baseline="30000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® </a:t>
            </a:r>
            <a:r>
              <a:rPr lang="en-US" altLang="zh-CN" sz="1600"/>
              <a:t>that combine selected strains with complementary ingredients to achieve targeted, functional outcomes. </a:t>
            </a:r>
          </a:p>
        </p:txBody>
      </p:sp>
      <p:sp>
        <p:nvSpPr>
          <p:cNvPr id="38" name="圆角矩形 37"/>
          <p:cNvSpPr/>
          <p:nvPr userDrawn="1"/>
        </p:nvSpPr>
        <p:spPr>
          <a:xfrm>
            <a:off x="1616209" y="2593291"/>
            <a:ext cx="8989109" cy="1332035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  <a:alpha val="16000"/>
            </a:schemeClr>
          </a:solidFill>
          <a:ln w="25400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30" name="组合 29"/>
          <p:cNvGrpSpPr/>
          <p:nvPr userDrawn="1"/>
        </p:nvGrpSpPr>
        <p:grpSpPr>
          <a:xfrm>
            <a:off x="2263131" y="2455616"/>
            <a:ext cx="7680325" cy="2498725"/>
            <a:chOff x="143" y="3507"/>
            <a:chExt cx="12095" cy="3935"/>
          </a:xfrm>
        </p:grpSpPr>
        <p:grpSp>
          <p:nvGrpSpPr>
            <p:cNvPr id="29" name="组合 28"/>
            <p:cNvGrpSpPr/>
            <p:nvPr userDrawn="1"/>
          </p:nvGrpSpPr>
          <p:grpSpPr>
            <a:xfrm>
              <a:off x="143" y="3507"/>
              <a:ext cx="12095" cy="3935"/>
              <a:chOff x="143" y="3507"/>
              <a:chExt cx="12095" cy="3935"/>
            </a:xfrm>
          </p:grpSpPr>
          <p:sp>
            <p:nvSpPr>
              <p:cNvPr id="24" name="矩形 23"/>
              <p:cNvSpPr/>
              <p:nvPr userDrawn="1"/>
            </p:nvSpPr>
            <p:spPr>
              <a:xfrm>
                <a:off x="143" y="3507"/>
                <a:ext cx="12095" cy="3935"/>
              </a:xfrm>
              <a:prstGeom prst="rect">
                <a:avLst/>
              </a:prstGeom>
              <a:solidFill>
                <a:schemeClr val="bg2">
                  <a:lumMod val="95000"/>
                  <a:alpha val="100000"/>
                </a:schemeClr>
              </a:solidFill>
              <a:ln w="25400" cmpd="sng">
                <a:noFill/>
                <a:prstDash val="solid"/>
                <a:miter lim="800000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656" y="3725"/>
                <a:ext cx="11116" cy="3218"/>
              </a:xfrm>
              <a:prstGeom prst="rect">
                <a:avLst/>
              </a:prstGeom>
              <a:noFill/>
            </p:spPr>
            <p:txBody>
              <a:bodyPr wrap="square" rtlCol="0" anchor="t">
                <a:noAutofit/>
              </a:bodyPr>
              <a:lstStyle/>
              <a:p>
                <a:r>
                  <a:rPr lang="en-US" altLang="zh-CN" sz="2000" b="1">
                    <a:solidFill>
                      <a:srgbClr val="C00000"/>
                    </a:solidFill>
                  </a:rPr>
                  <a:t> Scientific Approach</a:t>
                </a:r>
                <a:r>
                  <a:rPr lang="en-US" altLang="zh-CN" sz="2000" b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 </a:t>
                </a:r>
              </a:p>
              <a:p>
                <a:r>
                  <a:rPr lang="en-US" altLang="zh-CN"/>
                  <a:t>                       </a:t>
                </a:r>
                <a:r>
                  <a:rPr lang="en-US" altLang="zh-CN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        </a:t>
                </a:r>
                <a:r>
                  <a:rPr lang="zh-CN" altLang="en-US" b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——</a:t>
                </a:r>
                <a:r>
                  <a:rPr lang="en-US" altLang="zh-CN" b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From Strains to WecPro</a:t>
                </a:r>
                <a:r>
                  <a:rPr lang="en-US" altLang="zh-CN" b="1" baseline="3000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®</a:t>
                </a:r>
                <a:endParaRPr lang="en-US" altLang="zh-CN" b="1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  <a:p>
                <a:pPr marL="285750" indent="-285750">
                  <a:lnSpc>
                    <a:spcPct val="90000"/>
                  </a:lnSpc>
                  <a:spcBef>
                    <a:spcPts val="600"/>
                  </a:spcBef>
                  <a:spcAft>
                    <a:spcPts val="0"/>
                  </a:spcAft>
                  <a:buFont typeface="Arial" panose="020B0604020202090204" pitchFamily="34" charset="0"/>
                  <a:buChar char="•"/>
                </a:pPr>
                <a:endParaRPr lang="en-US" altLang="zh-CN" sz="1600"/>
              </a:p>
            </p:txBody>
          </p:sp>
        </p:grpSp>
        <p:sp>
          <p:nvSpPr>
            <p:cNvPr id="25" name="文本框 24"/>
            <p:cNvSpPr txBox="1"/>
            <p:nvPr userDrawn="1"/>
          </p:nvSpPr>
          <p:spPr>
            <a:xfrm>
              <a:off x="733" y="4828"/>
              <a:ext cx="10854" cy="1802"/>
            </a:xfrm>
            <a:prstGeom prst="rect">
              <a:avLst/>
            </a:prstGeom>
          </p:spPr>
          <p:txBody>
            <a:bodyPr wrap="square" rtlCol="0">
              <a:noAutofit/>
            </a:bodyPr>
            <a:lstStyle/>
            <a:p>
              <a:pPr marL="285750" indent="-285750" algn="l">
                <a:lnSpc>
                  <a:spcPct val="90000"/>
                </a:lnSpc>
                <a:spcAft>
                  <a:spcPts val="1200"/>
                </a:spcAft>
                <a:buFont typeface="Arial" panose="020B0604020202090204" pitchFamily="34" charset="0"/>
                <a:buChar char="•"/>
              </a:pPr>
              <a:r>
                <a:rPr lang="en-US" altLang="zh-CN" spc="-3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Multi-strain design based on proven health benefits</a:t>
              </a:r>
            </a:p>
            <a:p>
              <a:pPr marL="285750" indent="-285750" algn="l">
                <a:lnSpc>
                  <a:spcPct val="90000"/>
                </a:lnSpc>
                <a:spcAft>
                  <a:spcPts val="1200"/>
                </a:spcAft>
                <a:buFont typeface="Arial" panose="020B0604020202090204" pitchFamily="34" charset="0"/>
                <a:buChar char="•"/>
              </a:pPr>
              <a:r>
                <a:rPr lang="en-US" altLang="zh-CN" spc="-3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Functional excipients supporting </a:t>
              </a:r>
              <a:r>
                <a:rPr lang="en-US" altLang="zh-CN" spc="-30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colonisation</a:t>
              </a:r>
              <a:r>
                <a:rPr lang="en-US" altLang="zh-CN" spc="-3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and driving targeted efficacy </a:t>
              </a:r>
            </a:p>
            <a:p>
              <a:pPr marL="285750" indent="-285750" algn="l">
                <a:lnSpc>
                  <a:spcPct val="90000"/>
                </a:lnSpc>
                <a:spcAft>
                  <a:spcPts val="1200"/>
                </a:spcAft>
                <a:buFont typeface="Arial" panose="020B0604020202090204" pitchFamily="34" charset="0"/>
                <a:buChar char="•"/>
              </a:pPr>
              <a:r>
                <a:rPr lang="en-US" altLang="zh-CN" spc="-30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Optimised</a:t>
              </a:r>
              <a:r>
                <a:rPr lang="en-US" altLang="zh-CN" spc="-3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for gut tolerance, safety, and functional precision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7383780" cy="704850"/>
            <a:chOff x="400" y="1020"/>
            <a:chExt cx="11628" cy="1110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9693" cy="1110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Anxiety and Depressive Mood Regulation</a:t>
              </a:r>
              <a:endParaRPr lang="en-US" altLang="zh-CN"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9E1C5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9E1C51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60" y="1051560"/>
            <a:ext cx="5454650" cy="1018540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8B1A48"/>
                </a:solidFill>
              </a:rPr>
              <a:t>Lacticaseibacillus rhamnosus </a:t>
            </a:r>
            <a:r>
              <a:rPr lang="en-US" altLang="zh-CN" sz="1200" b="1">
                <a:solidFill>
                  <a:srgbClr val="8B1A48"/>
                </a:solidFill>
              </a:rPr>
              <a:t>LRa05;</a:t>
            </a:r>
            <a:r>
              <a:rPr lang="en-US" altLang="zh-CN" sz="1200">
                <a:solidFill>
                  <a:srgbClr val="8B1A48"/>
                </a:solidFill>
              </a:rPr>
              <a:t> </a:t>
            </a:r>
            <a:r>
              <a:rPr lang="en-US" altLang="zh-CN" sz="1200" i="1">
                <a:solidFill>
                  <a:srgbClr val="8B1A48"/>
                </a:solidFill>
              </a:rPr>
              <a:t>Lactobacillus crispatus </a:t>
            </a:r>
            <a:r>
              <a:rPr lang="en-US" altLang="zh-CN" sz="1200" b="1">
                <a:solidFill>
                  <a:srgbClr val="8B1A48"/>
                </a:solidFill>
              </a:rPr>
              <a:t>LCr86;</a:t>
            </a: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8B1A48"/>
                </a:solidFill>
              </a:rPr>
              <a:t>Limosilactobacillus reuteri </a:t>
            </a:r>
            <a:r>
              <a:rPr lang="en-US" altLang="zh-CN" sz="1200" b="1">
                <a:solidFill>
                  <a:srgbClr val="8B1A48"/>
                </a:solidFill>
              </a:rPr>
              <a:t>LR08;</a:t>
            </a:r>
            <a:r>
              <a:rPr lang="en-US" altLang="zh-CN" sz="1200" i="1">
                <a:solidFill>
                  <a:srgbClr val="8B1A48"/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breve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BBr60;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Pediococcus acidilactici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PA53;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Lactiplantibacillus plantarum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Lp90;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BC99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31364" y="2292417"/>
            <a:ext cx="1550757" cy="3390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defTabSz="0">
              <a:spcBef>
                <a:spcPct val="0"/>
              </a:spcBef>
              <a:spcAft>
                <a:spcPct val="0"/>
              </a:spcAft>
              <a:buNone/>
            </a:pPr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Functionality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716280" y="2585085"/>
            <a:ext cx="7706995" cy="106045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Specifically improves anxiety and depressive states in the obese female population</a:t>
            </a:r>
          </a:p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Addresses concomitant emotional issues in obese women, achieving synergistic improvements in weight management and psychological health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7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6924675" y="1275715"/>
            <a:ext cx="5024755" cy="6807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Saffron Extract; Vitamin D3; Vitamin K2; Vitamin B6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Microcrystalline Cellulose</a:t>
            </a:r>
          </a:p>
        </p:txBody>
      </p:sp>
      <p:graphicFrame>
        <p:nvGraphicFramePr>
          <p:cNvPr id="8" name="表格 7"/>
          <p:cNvGraphicFramePr/>
          <p:nvPr>
            <p:custDataLst>
              <p:tags r:id="rId2"/>
            </p:custDataLst>
          </p:nvPr>
        </p:nvGraphicFramePr>
        <p:xfrm>
          <a:off x="852805" y="5066030"/>
          <a:ext cx="4918710" cy="554464"/>
        </p:xfrm>
        <a:graphic>
          <a:graphicData uri="http://schemas.openxmlformats.org/drawingml/2006/table">
            <a:tbl>
              <a:tblPr/>
              <a:tblGrid>
                <a:gridCol w="19615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7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73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702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8B1A48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LRa05+LR08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NCT07013409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8B1A48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LCr86</a:t>
                      </a:r>
                      <a:r>
                        <a:rPr lang="en-US" sz="900">
                          <a:solidFill>
                            <a:srgbClr val="00206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NCT06830122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8B1A48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BBr60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NCT06196892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444">
                <a:tc>
                  <a:txBody>
                    <a:bodyPr/>
                    <a:lstStyle/>
                    <a:p>
                      <a:pPr lvl="0" indent="0" algn="l">
                        <a:buNone/>
                      </a:pPr>
                      <a:r>
                        <a:rPr kumimoji="1" lang="en-US" altLang="en-US" sz="900" b="1" dirty="0">
                          <a:solidFill>
                            <a:srgbClr val="8B1A48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PA53</a:t>
                      </a:r>
                      <a:r>
                        <a:rPr kumimoji="1" lang="en-US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NCT06648590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8B1A48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Lp90</a:t>
                      </a:r>
                      <a:r>
                        <a:rPr lang="en-US" sz="900">
                          <a:solidFill>
                            <a:srgbClr val="00206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NCT06987279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8B1A48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NCT06629441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圆角矩形 38"/>
          <p:cNvSpPr/>
          <p:nvPr/>
        </p:nvSpPr>
        <p:spPr>
          <a:xfrm>
            <a:off x="752553" y="1551405"/>
            <a:ext cx="2765697" cy="3961290"/>
          </a:xfrm>
          <a:prstGeom prst="roundRect">
            <a:avLst>
              <a:gd name="adj" fmla="val 4428"/>
            </a:avLst>
          </a:prstGeom>
          <a:solidFill>
            <a:srgbClr val="FFFFFF"/>
          </a:solidFill>
          <a:ln w="25400" cap="flat" cmpd="sng" algn="ctr">
            <a:solidFill>
              <a:srgbClr val="C30000">
                <a:lumMod val="20000"/>
                <a:lumOff val="80000"/>
                <a:alpha val="10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7169785" cy="704850"/>
            <a:chOff x="400" y="1020"/>
            <a:chExt cx="11291" cy="1110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9356" cy="1110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Anxiety and Depressive Mood Regulation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4420669" y="4918606"/>
            <a:ext cx="3091171" cy="4965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indent="0" algn="l" fontAlgn="auto">
              <a:lnSpc>
                <a:spcPct val="110000"/>
              </a:lnSpc>
              <a:spcAft>
                <a:spcPts val="600"/>
              </a:spcAft>
              <a:defRPr/>
            </a:pPr>
            <a:r>
              <a:rPr lang="en-US" altLang="zh-CN" sz="12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ignificantly reduced anxiety self-rating scale scores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in obese women.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694044" y="1551405"/>
            <a:ext cx="2544470" cy="5219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Alleviate anxiety symptoms</a:t>
            </a:r>
          </a:p>
        </p:txBody>
      </p:sp>
      <p:sp>
        <p:nvSpPr>
          <p:cNvPr id="16" name="文本框 15"/>
          <p:cNvSpPr txBox="1"/>
          <p:nvPr>
            <p:custDataLst>
              <p:tags r:id="rId2"/>
            </p:custDataLst>
          </p:nvPr>
        </p:nvSpPr>
        <p:spPr>
          <a:xfrm>
            <a:off x="8277721" y="4918606"/>
            <a:ext cx="3091171" cy="4965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indent="0" algn="l" fontAlgn="auto">
              <a:lnSpc>
                <a:spcPct val="110000"/>
              </a:lnSpc>
              <a:defRPr/>
            </a:pPr>
            <a:r>
              <a:rPr lang="en-US" altLang="zh-CN" sz="12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ignificantly reduced depression self-rating scale scores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in obese women.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8065626" y="1551338"/>
            <a:ext cx="28676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Alleviate depressive symptoms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904616" y="2167208"/>
            <a:ext cx="2419921" cy="287343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3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Anxiety self-rating scale scores were significantly reduced in obese women, effectively improving anxiety status.</a:t>
            </a:r>
          </a:p>
          <a:p>
            <a:pPr marL="285750" indent="-285750" fontAlgn="auto">
              <a:lnSpc>
                <a:spcPct val="13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Depression self-rating scale scores were significantly reduced in obese women, effectively improving depressive status.</a:t>
            </a: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884208" y="2105592"/>
            <a:ext cx="2444708" cy="278001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8277102" y="2101727"/>
            <a:ext cx="2444708" cy="2780017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084490" y="1743611"/>
            <a:ext cx="2572625" cy="5304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b="1" dirty="0">
                <a:solidFill>
                  <a:srgbClr val="9E1C51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Research Outcome</a:t>
            </a:r>
          </a:p>
        </p:txBody>
      </p:sp>
      <p:cxnSp>
        <p:nvCxnSpPr>
          <p:cNvPr id="30" name="直接连接符 29"/>
          <p:cNvCxnSpPr/>
          <p:nvPr/>
        </p:nvCxnSpPr>
        <p:spPr>
          <a:xfrm>
            <a:off x="7738693" y="1600828"/>
            <a:ext cx="0" cy="3750384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356235" y="5723890"/>
            <a:ext cx="1586865" cy="949960"/>
          </a:xfrm>
          <a:prstGeom prst="ellipse">
            <a:avLst/>
          </a:prstGeom>
          <a:solidFill>
            <a:srgbClr val="FEEBBE"/>
          </a:solidFill>
          <a:ln>
            <a:solidFill>
              <a:srgbClr val="ED7D31">
                <a:alpha val="21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7317105" y="5952490"/>
            <a:ext cx="4517390" cy="7607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圆角矩形 22"/>
          <p:cNvSpPr/>
          <p:nvPr userDrawn="1"/>
        </p:nvSpPr>
        <p:spPr>
          <a:xfrm>
            <a:off x="511810" y="1134745"/>
            <a:ext cx="2275205" cy="642620"/>
          </a:xfrm>
          <a:prstGeom prst="roundRect">
            <a:avLst/>
          </a:prstGeom>
          <a:solidFill>
            <a:schemeClr val="accent2">
              <a:alpha val="60000"/>
            </a:schemeClr>
          </a:solidFill>
          <a:ln w="254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  <a:latin typeface="Arial" panose="020B0604020202090204" pitchFamily="34" charset="0"/>
              <a:ea typeface="宋体" pitchFamily="2" charset="-122"/>
            </a:endParaRPr>
          </a:p>
        </p:txBody>
      </p:sp>
      <p:cxnSp>
        <p:nvCxnSpPr>
          <p:cNvPr id="24" name="直线连接符 7"/>
          <p:cNvCxnSpPr/>
          <p:nvPr/>
        </p:nvCxnSpPr>
        <p:spPr>
          <a:xfrm>
            <a:off x="181295" y="1852305"/>
            <a:ext cx="11829428" cy="0"/>
          </a:xfrm>
          <a:prstGeom prst="line">
            <a:avLst/>
          </a:prstGeom>
          <a:noFill/>
          <a:ln w="12700" cap="flat" cmpd="sng" algn="ctr">
            <a:solidFill>
              <a:srgbClr val="AF3014"/>
            </a:solidFill>
            <a:prstDash val="solid"/>
          </a:ln>
          <a:effectLst/>
        </p:spPr>
      </p:cxnSp>
      <p:sp>
        <p:nvSpPr>
          <p:cNvPr id="25" name="矩形 24"/>
          <p:cNvSpPr/>
          <p:nvPr/>
        </p:nvSpPr>
        <p:spPr>
          <a:xfrm>
            <a:off x="250335" y="2042806"/>
            <a:ext cx="11678257" cy="3293758"/>
          </a:xfrm>
          <a:prstGeom prst="rect">
            <a:avLst/>
          </a:prstGeom>
          <a:solidFill>
            <a:srgbClr val="FEEBBE"/>
          </a:solidFill>
          <a:ln w="2540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ea typeface="宋体" pitchFamily="2" charset="-122"/>
              <a:cs typeface="Arial" panose="020B060402020209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934348" y="2286266"/>
            <a:ext cx="4102682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600" b="1" dirty="0">
                <a:solidFill>
                  <a:srgbClr val="AF3014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Solutions</a:t>
            </a:r>
            <a:endParaRPr kumimoji="1" lang="en-US" altLang="zh-CN" sz="2600" b="1" dirty="0">
              <a:solidFill>
                <a:srgbClr val="AF3014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5739989" y="2861921"/>
            <a:ext cx="6095035" cy="222408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C55A11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20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Sleep Quality Improvement</a:t>
            </a:r>
          </a:p>
          <a:p>
            <a:pPr marL="285750" indent="-285750" fontAlgn="auto">
              <a:lnSpc>
                <a:spcPct val="150000"/>
              </a:lnSpc>
              <a:buClr>
                <a:srgbClr val="C55A11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20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Attention and Behavioral Regulation</a:t>
            </a:r>
          </a:p>
          <a:p>
            <a:pPr marL="285750" indent="-285750" fontAlgn="auto">
              <a:lnSpc>
                <a:spcPct val="150000"/>
              </a:lnSpc>
              <a:buClr>
                <a:srgbClr val="C55A11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20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Anxiety and Depressive Mood Regulation</a:t>
            </a:r>
          </a:p>
          <a:p>
            <a:pPr marL="285750" indent="-285750" fontAlgn="auto">
              <a:lnSpc>
                <a:spcPct val="150000"/>
              </a:lnSpc>
              <a:buClr>
                <a:srgbClr val="C55A11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20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Stress State Alleviation</a:t>
            </a:r>
          </a:p>
        </p:txBody>
      </p:sp>
      <p:cxnSp>
        <p:nvCxnSpPr>
          <p:cNvPr id="35" name="直线连接符 13"/>
          <p:cNvCxnSpPr/>
          <p:nvPr/>
        </p:nvCxnSpPr>
        <p:spPr>
          <a:xfrm>
            <a:off x="181278" y="5530259"/>
            <a:ext cx="11829429" cy="0"/>
          </a:xfrm>
          <a:prstGeom prst="line">
            <a:avLst/>
          </a:prstGeom>
          <a:noFill/>
          <a:ln w="12700" cap="flat" cmpd="sng" algn="ctr">
            <a:solidFill>
              <a:srgbClr val="AF3014"/>
            </a:solidFill>
            <a:prstDash val="solid"/>
          </a:ln>
          <a:effectLst/>
        </p:spPr>
      </p:cxnSp>
      <p:grpSp>
        <p:nvGrpSpPr>
          <p:cNvPr id="51" name="组合 50"/>
          <p:cNvGrpSpPr/>
          <p:nvPr>
            <p:custDataLst>
              <p:tags r:id="rId1"/>
            </p:custDataLst>
          </p:nvPr>
        </p:nvGrpSpPr>
        <p:grpSpPr>
          <a:xfrm>
            <a:off x="244157" y="5646432"/>
            <a:ext cx="1657985" cy="953135"/>
            <a:chOff x="9159318" y="2154198"/>
            <a:chExt cx="1657985" cy="953135"/>
          </a:xfrm>
        </p:grpSpPr>
        <p:sp>
          <p:nvSpPr>
            <p:cNvPr id="52" name="矩形 51"/>
            <p:cNvSpPr/>
            <p:nvPr>
              <p:custDataLst>
                <p:tags r:id="rId2"/>
              </p:custDataLst>
            </p:nvPr>
          </p:nvSpPr>
          <p:spPr>
            <a:xfrm>
              <a:off x="9159318" y="2154198"/>
              <a:ext cx="1657985" cy="95313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B9BAA"/>
                  </a:solidFill>
                </a14:hiddenFill>
              </a:ext>
            </a:extLst>
          </p:spPr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accent2">
                    <a:lumMod val="75000"/>
                  </a:schemeClr>
                </a:solidFill>
                <a:latin typeface="Arial" panose="020B0604020202090204" pitchFamily="34" charset="0"/>
                <a:ea typeface="宋体" pitchFamily="2" charset="-122"/>
              </a:endParaRPr>
            </a:p>
          </p:txBody>
        </p:sp>
        <p:sp>
          <p:nvSpPr>
            <p:cNvPr id="53" name="文本框 52"/>
            <p:cNvSpPr txBox="1"/>
            <p:nvPr>
              <p:custDataLst>
                <p:tags r:id="rId3"/>
              </p:custDataLst>
            </p:nvPr>
          </p:nvSpPr>
          <p:spPr>
            <a:xfrm>
              <a:off x="9286318" y="2363748"/>
              <a:ext cx="153098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2400" b="1" dirty="0">
                  <a:solidFill>
                    <a:srgbClr val="AF3014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12+</a:t>
              </a:r>
              <a:r>
                <a:rPr kumimoji="1" lang="en-US" altLang="zh-CN" sz="1600" b="1" dirty="0">
                  <a:solidFill>
                    <a:srgbClr val="AF3014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 </a:t>
              </a:r>
            </a:p>
            <a:p>
              <a:pPr algn="ctr"/>
              <a:r>
                <a:rPr kumimoji="1" lang="en-US" altLang="zh-CN" sz="1200" b="1" dirty="0">
                  <a:solidFill>
                    <a:srgbClr val="AF3014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Clinical Studies</a:t>
              </a:r>
            </a:p>
          </p:txBody>
        </p:sp>
      </p:grpSp>
      <p:sp>
        <p:nvSpPr>
          <p:cNvPr id="54" name="文本框 53"/>
          <p:cNvSpPr txBox="1"/>
          <p:nvPr userDrawn="1"/>
        </p:nvSpPr>
        <p:spPr>
          <a:xfrm>
            <a:off x="511839" y="1173478"/>
            <a:ext cx="2275205" cy="570875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indent="0" algn="ctr">
              <a:buNone/>
            </a:pPr>
            <a:r>
              <a:rPr lang="en-US" altLang="zh-CN" sz="1600" b="1">
                <a:solidFill>
                  <a:srgbClr val="FFFFFF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Designed specifically for mental health </a:t>
            </a:r>
            <a:endParaRPr lang="zh-CN" altLang="en-US" b="1">
              <a:solidFill>
                <a:srgbClr val="FFFFFF"/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55" name="文本框 54"/>
          <p:cNvSpPr txBox="1"/>
          <p:nvPr userDrawn="1"/>
        </p:nvSpPr>
        <p:spPr>
          <a:xfrm>
            <a:off x="3060065" y="1228090"/>
            <a:ext cx="8097520" cy="5835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 b="1">
                <a:solidFill>
                  <a:srgbClr val="000000">
                    <a:lumMod val="65000"/>
                    <a:lumOff val="35000"/>
                  </a:srgbClr>
                </a:solidFill>
              </a:rPr>
              <a:t>Helps manage stress and mood, improves sleep quality, and supports relief of anxiety and depressive symptoms.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rcRect l="19279" b="25245"/>
          <a:stretch>
            <a:fillRect/>
          </a:stretch>
        </p:blipFill>
        <p:spPr>
          <a:xfrm>
            <a:off x="250805" y="2082608"/>
            <a:ext cx="5405887" cy="3214056"/>
          </a:xfrm>
          <a:prstGeom prst="rect">
            <a:avLst/>
          </a:prstGeom>
        </p:spPr>
      </p:pic>
      <p:sp>
        <p:nvSpPr>
          <p:cNvPr id="62" name="圆角矩形 61"/>
          <p:cNvSpPr/>
          <p:nvPr userDrawn="1"/>
        </p:nvSpPr>
        <p:spPr>
          <a:xfrm>
            <a:off x="356235" y="222768"/>
            <a:ext cx="3716009" cy="637587"/>
          </a:xfrm>
          <a:prstGeom prst="roundRect">
            <a:avLst>
              <a:gd name="adj" fmla="val 50000"/>
            </a:avLst>
          </a:prstGeom>
          <a:solidFill>
            <a:srgbClr val="AF3014">
              <a:alpha val="100000"/>
            </a:srgbClr>
          </a:solidFill>
          <a:ln w="12700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altLang="zh-CN" b="1">
                <a:solidFill>
                  <a:schemeClr val="bg1"/>
                </a:solidFill>
              </a:rPr>
              <a:t>WecPro</a:t>
            </a:r>
            <a:r>
              <a:rPr lang="en-US" altLang="zh-CN" sz="2400" b="1" baseline="30000" dirty="0">
                <a:solidFill>
                  <a:schemeClr val="bg1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®</a:t>
            </a:r>
            <a:r>
              <a:rPr lang="zh-CN" altLang="en-US" b="1">
                <a:solidFill>
                  <a:schemeClr val="bg1"/>
                </a:solidFill>
              </a:rPr>
              <a:t>-</a:t>
            </a:r>
            <a:r>
              <a:rPr lang="en-US" altLang="zh-CN" b="1">
                <a:solidFill>
                  <a:schemeClr val="bg1"/>
                </a:solidFill>
              </a:rPr>
              <a:t>Mental Health</a:t>
            </a:r>
            <a:endParaRPr lang="zh-CN" altLang="en-US" b="1">
              <a:solidFill>
                <a:schemeClr val="bg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942965" y="5690235"/>
            <a:ext cx="5892165" cy="1087755"/>
            <a:chOff x="3427" y="8993"/>
            <a:chExt cx="9279" cy="1713"/>
          </a:xfrm>
        </p:grpSpPr>
        <p:sp>
          <p:nvSpPr>
            <p:cNvPr id="7" name="文本框 6"/>
            <p:cNvSpPr txBox="1"/>
            <p:nvPr/>
          </p:nvSpPr>
          <p:spPr>
            <a:xfrm>
              <a:off x="3427" y="9245"/>
              <a:ext cx="3240" cy="1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b="1" dirty="0">
                  <a:solidFill>
                    <a:srgbClr val="AF3014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BLa80</a:t>
              </a:r>
              <a:endParaRPr kumimoji="1" lang="en-US" altLang="zh-CN" b="1" dirty="0">
                <a:solidFill>
                  <a:srgbClr val="AF3014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  <a:p>
              <a:pPr algn="ctr"/>
              <a:r>
                <a:rPr kumimoji="1" lang="en-US" altLang="zh-CN" sz="1000" b="1" i="1" dirty="0">
                  <a:solidFill>
                    <a:srgbClr val="AF3014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Bifidobacterium animalis </a:t>
              </a:r>
              <a:r>
                <a:rPr kumimoji="1" lang="en-US" altLang="zh-CN" sz="1000" b="1" dirty="0">
                  <a:solidFill>
                    <a:srgbClr val="AF3014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subsp.</a:t>
              </a:r>
              <a:r>
                <a:rPr kumimoji="1" lang="en-US" altLang="zh-CN" sz="1000" b="1" i="1" dirty="0">
                  <a:solidFill>
                    <a:srgbClr val="AF3014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 lactis </a:t>
              </a:r>
              <a:r>
                <a:rPr lang="en-US" altLang="zh-CN" sz="1000" i="1">
                  <a:solidFill>
                    <a:srgbClr val="AB1C51"/>
                  </a:solidFill>
                  <a:sym typeface="+mn-ea"/>
                </a:rPr>
                <a:t> </a:t>
              </a:r>
              <a:r>
                <a:rPr lang="en-US" altLang="zh-CN" sz="1000" b="1" i="1">
                  <a:solidFill>
                    <a:srgbClr val="AB1C51"/>
                  </a:solidFill>
                  <a:sym typeface="+mn-ea"/>
                </a:rPr>
                <a:t> </a:t>
              </a: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3813" y="8993"/>
              <a:ext cx="8893" cy="1713"/>
              <a:chOff x="3637" y="9140"/>
              <a:chExt cx="8893" cy="1713"/>
            </a:xfrm>
          </p:grpSpPr>
          <p:sp>
            <p:nvSpPr>
              <p:cNvPr id="6" name="文本框 5"/>
              <p:cNvSpPr txBox="1"/>
              <p:nvPr/>
            </p:nvSpPr>
            <p:spPr>
              <a:xfrm>
                <a:off x="9380" y="9401"/>
                <a:ext cx="3150" cy="11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0" algn="ctr" defTabSz="0" fontAlgn="auto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kumimoji="1" lang="en-US" altLang="zh-CN" b="1" dirty="0">
                    <a:solidFill>
                      <a:srgbClr val="AF3014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BBr60</a:t>
                </a:r>
              </a:p>
              <a:p>
                <a:pPr indent="0" algn="ctr" defTabSz="0" fontAlgn="auto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kumimoji="1" lang="en-US" altLang="zh-CN" sz="1200" b="1" i="1" dirty="0">
                    <a:solidFill>
                      <a:srgbClr val="AF3014"/>
                    </a:solidFill>
                    <a:latin typeface="Arial Bold Italic" panose="020B0604020202090204" charset="0"/>
                    <a:cs typeface="Arial Bold Italic" panose="020B0604020202090204" charset="0"/>
                    <a:sym typeface="+mn-ea"/>
                  </a:rPr>
                  <a:t>Bifidobacterium </a:t>
                </a:r>
              </a:p>
              <a:p>
                <a:pPr indent="0" algn="ctr" defTabSz="0" fontAlgn="auto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kumimoji="1" lang="en-US" altLang="zh-CN" sz="1200" b="1" i="1" dirty="0">
                    <a:solidFill>
                      <a:srgbClr val="AF3014"/>
                    </a:solidFill>
                    <a:latin typeface="Arial Bold Italic" panose="020B0604020202090204" charset="0"/>
                    <a:cs typeface="Arial Bold Italic" panose="020B0604020202090204" charset="0"/>
                    <a:sym typeface="+mn-ea"/>
                  </a:rPr>
                  <a:t>breve </a:t>
                </a: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6690" y="9401"/>
                <a:ext cx="2585" cy="14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b="1" dirty="0">
                    <a:solidFill>
                      <a:srgbClr val="AF3014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LRa05</a:t>
                </a:r>
              </a:p>
              <a:p>
                <a:pPr algn="ctr"/>
                <a:r>
                  <a:rPr kumimoji="1" lang="en-US" altLang="zh-CN" sz="1200" b="1" i="1" dirty="0">
                    <a:solidFill>
                      <a:srgbClr val="AF3014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Lacticaseibacillus rhamnosus </a:t>
                </a:r>
                <a:endParaRPr kumimoji="1" lang="en-US" altLang="zh-CN" sz="1200" b="1" i="1" dirty="0">
                  <a:solidFill>
                    <a:srgbClr val="AF3014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pPr algn="ctr"/>
                <a:endParaRPr kumimoji="1" lang="en-US" altLang="zh-CN" sz="1200" b="1" i="1" dirty="0">
                  <a:solidFill>
                    <a:srgbClr val="AF3014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3637" y="9140"/>
                <a:ext cx="2499" cy="1496"/>
              </a:xfrm>
              <a:prstGeom prst="ellipse">
                <a:avLst/>
              </a:prstGeom>
              <a:noFill/>
              <a:ln>
                <a:solidFill>
                  <a:srgbClr val="AF3014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</a:extLst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6702" y="9140"/>
                <a:ext cx="2499" cy="1496"/>
              </a:xfrm>
              <a:prstGeom prst="ellipse">
                <a:avLst/>
              </a:prstGeom>
              <a:noFill/>
              <a:ln>
                <a:solidFill>
                  <a:srgbClr val="AF3014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</a:extLst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9658" y="9207"/>
                <a:ext cx="2499" cy="1496"/>
              </a:xfrm>
              <a:prstGeom prst="ellipse">
                <a:avLst/>
              </a:prstGeom>
              <a:noFill/>
              <a:ln>
                <a:solidFill>
                  <a:srgbClr val="AF3014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</a:extLst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圆角矩形 35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0" name="表格 19"/>
          <p:cNvGraphicFramePr/>
          <p:nvPr userDrawn="1">
            <p:custDataLst>
              <p:tags r:id="rId1"/>
            </p:custDataLst>
          </p:nvPr>
        </p:nvGraphicFramePr>
        <p:xfrm>
          <a:off x="703595" y="5029140"/>
          <a:ext cx="6226175" cy="12329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372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89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3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NCT06107049</a:t>
                      </a:r>
                      <a:endParaRPr lang="en-US" altLang="zh-CN"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dirty="0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L</a:t>
                      </a: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Ra05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:NCT06821789</a:t>
                      </a:r>
                      <a:endParaRPr lang="en-US" altLang="zh-CN"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BBr60</a:t>
                      </a:r>
                      <a:r>
                        <a:rPr kumimoji="1"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NCT06196892</a:t>
                      </a:r>
                      <a:endParaRPr lang="en-US" altLang="zh-CN"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Clr>
                          <a:srgbClr val="000000"/>
                        </a:buClr>
                        <a:buSzPct val="99000"/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BC99</a:t>
                      </a:r>
                      <a:r>
                        <a:rPr kumimoji="1"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NCT06629441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BLa80+BL21+BBr60+BAC30+BI45</a:t>
                      </a:r>
                      <a:r>
                        <a:rPr kumimoji="1"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NCT06847919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endParaRPr kumimoji="1" lang="zh-CN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21" name="组合 20"/>
          <p:cNvGrpSpPr/>
          <p:nvPr/>
        </p:nvGrpSpPr>
        <p:grpSpPr>
          <a:xfrm>
            <a:off x="543560" y="600710"/>
            <a:ext cx="6892925" cy="398780"/>
            <a:chOff x="400" y="1020"/>
            <a:chExt cx="10855" cy="628"/>
          </a:xfrm>
        </p:grpSpPr>
        <p:sp>
          <p:nvSpPr>
            <p:cNvPr id="22" name="文本框 21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2987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Sleep Quality Improvement</a:t>
              </a:r>
              <a:endParaRPr lang="en-US" altLang="zh-CN"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24" name="直接连接符 2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文本框 24"/>
          <p:cNvSpPr txBox="1"/>
          <p:nvPr/>
        </p:nvSpPr>
        <p:spPr>
          <a:xfrm>
            <a:off x="6875829" y="1146386"/>
            <a:ext cx="4879151" cy="9302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Melatonin;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L-Theanine;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Gamma-Aminobutyric Acid; Magnolia Bark Powder;Ashwagandha Powder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Inulin; Fructo-oligosaccharides; Potato Starch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703580" y="2578100"/>
            <a:ext cx="6299200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Significantly improves anxiety and depressive mood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Shortens sleep onset time and enhances sleep quality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Increases life quality and satisfaction</a:t>
            </a:r>
            <a:endParaRPr lang="en-US" altLang="zh-CN" sz="1400" b="1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7 Strains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2" name="文本框 31"/>
          <p:cNvSpPr txBox="1"/>
          <p:nvPr userDrawn="1"/>
        </p:nvSpPr>
        <p:spPr>
          <a:xfrm>
            <a:off x="463093" y="1072223"/>
            <a:ext cx="6124768" cy="1004391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rgbClr val="AF3014"/>
                </a:solidFill>
              </a:rPr>
              <a:t>Bifidobacterium animalis </a:t>
            </a:r>
            <a:r>
              <a:rPr lang="en-US" altLang="zh-CN" sz="1200">
                <a:solidFill>
                  <a:srgbClr val="AF3014"/>
                </a:solidFill>
              </a:rPr>
              <a:t>subsp. </a:t>
            </a:r>
            <a:r>
              <a:rPr lang="en-US" altLang="zh-CN" sz="1200" i="1">
                <a:solidFill>
                  <a:srgbClr val="AF3014"/>
                </a:solidFill>
              </a:rPr>
              <a:t>lactis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1200" b="1">
                <a:solidFill>
                  <a:srgbClr val="AF3014"/>
                </a:solidFill>
              </a:rPr>
              <a:t>BLa80; </a:t>
            </a:r>
            <a:r>
              <a:rPr lang="en-US" altLang="zh-CN" sz="1200" i="1">
                <a:solidFill>
                  <a:srgbClr val="AF3014"/>
                </a:solidFill>
              </a:rPr>
              <a:t>Lacticaseibacillus rhamnosus</a:t>
            </a:r>
            <a:r>
              <a:rPr lang="en-US" altLang="zh-CN" sz="1200" b="1">
                <a:solidFill>
                  <a:srgbClr val="AF3014"/>
                </a:solidFill>
              </a:rPr>
              <a:t> LRa05;</a:t>
            </a:r>
          </a:p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rgbClr val="AF3014"/>
                </a:solidFill>
              </a:rPr>
              <a:t>Bifidobacterium breve</a:t>
            </a:r>
            <a:r>
              <a:rPr lang="en-US" altLang="zh-CN" sz="1200" b="1">
                <a:solidFill>
                  <a:srgbClr val="AF3014"/>
                </a:solidFill>
              </a:rPr>
              <a:t> BBr60;</a:t>
            </a:r>
            <a:r>
              <a:rPr lang="en-US" altLang="zh-CN" sz="1200">
                <a:solidFill>
                  <a:srgbClr val="AF3014"/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65000"/>
                    <a:lumOff val="35000"/>
                  </a:schemeClr>
                </a:solidFill>
              </a:rPr>
              <a:t>Bifidobacterium longum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</a:rPr>
              <a:t> subsp. </a:t>
            </a:r>
            <a:r>
              <a:rPr lang="en-US" altLang="zh-CN" sz="1200" i="1">
                <a:solidFill>
                  <a:schemeClr val="tx1">
                    <a:lumMod val="65000"/>
                    <a:lumOff val="35000"/>
                  </a:schemeClr>
                </a:solidFill>
              </a:rPr>
              <a:t>longum</a:t>
            </a:r>
            <a:r>
              <a:rPr lang="en-US" altLang="zh-CN" sz="1200" b="1" i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BL21; </a:t>
            </a:r>
            <a:r>
              <a:rPr lang="en-US" altLang="zh-CN" sz="1200" i="1">
                <a:solidFill>
                  <a:schemeClr val="tx1">
                    <a:lumMod val="65000"/>
                    <a:lumOff val="35000"/>
                  </a:schemeClr>
                </a:solidFill>
              </a:rPr>
              <a:t>Bifidobacterium adolescentis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 BAC30; </a:t>
            </a:r>
            <a:r>
              <a:rPr lang="en-US" altLang="zh-CN" sz="1200" i="1">
                <a:solidFill>
                  <a:schemeClr val="tx1">
                    <a:lumMod val="65000"/>
                    <a:lumOff val="35000"/>
                  </a:schemeClr>
                </a:solidFill>
              </a:rPr>
              <a:t>Bifidobacterium longum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</a:rPr>
              <a:t> subsp.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65000"/>
                    <a:lumOff val="35000"/>
                  </a:schemeClr>
                </a:solidFill>
              </a:rPr>
              <a:t>infantis 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BI45;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 BC99</a:t>
            </a:r>
          </a:p>
        </p:txBody>
      </p:sp>
      <p:pic>
        <p:nvPicPr>
          <p:cNvPr id="35" name="图片 34" descr="将图片变清晰"/>
          <p:cNvPicPr>
            <a:picLocks noChangeAspect="1"/>
          </p:cNvPicPr>
          <p:nvPr/>
        </p:nvPicPr>
        <p:blipFill>
          <a:blip r:embed="rId5">
            <a:grayscl/>
          </a:blip>
          <a:stretch>
            <a:fillRect/>
          </a:stretch>
        </p:blipFill>
        <p:spPr>
          <a:xfrm>
            <a:off x="1898015" y="666115"/>
            <a:ext cx="269875" cy="269875"/>
          </a:xfrm>
          <a:prstGeom prst="rect">
            <a:avLst/>
          </a:prstGeom>
        </p:spPr>
      </p:pic>
      <p:sp>
        <p:nvSpPr>
          <p:cNvPr id="39" name="文本框 38"/>
          <p:cNvSpPr txBox="1"/>
          <p:nvPr userDrawn="1">
            <p:custDataLst>
              <p:tags r:id="rId2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AF3014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AF3014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1" name="文本框 40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42" name="组合 41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9" name="组合 4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50" name="直接连接符 49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3" name="直接连接符 52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6856095" cy="398780"/>
            <a:chOff x="400" y="1020"/>
            <a:chExt cx="10797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929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Sleep Quality Improvement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圆角矩形 11"/>
          <p:cNvSpPr/>
          <p:nvPr/>
        </p:nvSpPr>
        <p:spPr>
          <a:xfrm>
            <a:off x="4256405" y="3897630"/>
            <a:ext cx="7384415" cy="2645410"/>
          </a:xfrm>
          <a:prstGeom prst="roundRect">
            <a:avLst>
              <a:gd name="adj" fmla="val 4435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4270375" y="1288415"/>
            <a:ext cx="7384415" cy="2468245"/>
          </a:xfrm>
          <a:prstGeom prst="roundRect">
            <a:avLst>
              <a:gd name="adj" fmla="val 4296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647953" y="1941379"/>
            <a:ext cx="3263900" cy="3311159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FEDB6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685758" y="1363168"/>
            <a:ext cx="243014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Improves sleep quality</a:t>
            </a:r>
          </a:p>
        </p:txBody>
      </p:sp>
      <p:sp>
        <p:nvSpPr>
          <p:cNvPr id="26" name="文本框 25"/>
          <p:cNvSpPr txBox="1"/>
          <p:nvPr/>
        </p:nvSpPr>
        <p:spPr>
          <a:xfrm rot="16200000">
            <a:off x="4164239" y="4897291"/>
            <a:ext cx="128953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HAMA-14 Score</a:t>
            </a:r>
          </a:p>
        </p:txBody>
      </p:sp>
      <p:sp>
        <p:nvSpPr>
          <p:cNvPr id="28" name="文本框 27"/>
          <p:cNvSpPr txBox="1"/>
          <p:nvPr/>
        </p:nvSpPr>
        <p:spPr>
          <a:xfrm rot="16200000">
            <a:off x="5999206" y="4964600"/>
            <a:ext cx="128953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HAMD-17 Score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5359493" y="3927726"/>
            <a:ext cx="344614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Alleviates anxiety and depression</a:t>
            </a:r>
          </a:p>
        </p:txBody>
      </p:sp>
      <p:sp>
        <p:nvSpPr>
          <p:cNvPr id="4" name="文本框 3"/>
          <p:cNvSpPr txBox="1"/>
          <p:nvPr/>
        </p:nvSpPr>
        <p:spPr>
          <a:xfrm rot="19736129">
            <a:off x="5869595" y="6005494"/>
            <a:ext cx="74362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BC99_end</a:t>
            </a:r>
          </a:p>
        </p:txBody>
      </p:sp>
      <p:sp>
        <p:nvSpPr>
          <p:cNvPr id="37" name="文本框 36"/>
          <p:cNvSpPr txBox="1"/>
          <p:nvPr/>
        </p:nvSpPr>
        <p:spPr>
          <a:xfrm rot="19736129">
            <a:off x="6407785" y="6111240"/>
            <a:ext cx="958215" cy="198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Placebo_baseline</a:t>
            </a:r>
          </a:p>
        </p:txBody>
      </p:sp>
      <p:sp>
        <p:nvSpPr>
          <p:cNvPr id="38" name="文本框 37"/>
          <p:cNvSpPr txBox="1"/>
          <p:nvPr/>
        </p:nvSpPr>
        <p:spPr>
          <a:xfrm rot="19736129">
            <a:off x="7174865" y="6057265"/>
            <a:ext cx="965835" cy="198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BC99_baseline</a:t>
            </a:r>
          </a:p>
        </p:txBody>
      </p:sp>
      <p:sp>
        <p:nvSpPr>
          <p:cNvPr id="39" name="文本框 38"/>
          <p:cNvSpPr txBox="1"/>
          <p:nvPr/>
        </p:nvSpPr>
        <p:spPr>
          <a:xfrm rot="19736129">
            <a:off x="6896100" y="6050915"/>
            <a:ext cx="831215" cy="198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Placebo_end</a:t>
            </a:r>
          </a:p>
        </p:txBody>
      </p:sp>
      <p:sp>
        <p:nvSpPr>
          <p:cNvPr id="6" name="文本框 5"/>
          <p:cNvSpPr txBox="1"/>
          <p:nvPr/>
        </p:nvSpPr>
        <p:spPr>
          <a:xfrm rot="19736129">
            <a:off x="7701208" y="5997915"/>
            <a:ext cx="74362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BC99_end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8806235" y="4451979"/>
            <a:ext cx="2660086" cy="17500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R="0" lvl="0" indent="0" algn="l" defTabSz="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Tx/>
              <a:buNone/>
            </a:pPr>
            <a:r>
              <a:rPr kumimoji="1" lang="en-US" altLang="zh-CN" sz="12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Probiotic intervention significantly alleviated  anxiety and depressive symptoms in adults, </a:t>
            </a:r>
            <a:r>
              <a:rPr kumimoji="1" lang="en-US" altLang="zh-CN" sz="1200" b="1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with HAMA and HAMD scores reduced by 12.5 and 9.7 points respectively</a:t>
            </a:r>
            <a:r>
              <a:rPr kumimoji="1" lang="en-US" altLang="zh-CN" sz="12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. </a:t>
            </a:r>
          </a:p>
          <a:p>
            <a:pPr marR="0" lvl="0" indent="0" algn="l" defTabSz="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Tx/>
              <a:buNone/>
            </a:pPr>
            <a:endParaRPr kumimoji="1" lang="en-US" altLang="zh-CN" sz="12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marR="0" lvl="0" indent="0" algn="l" defTabSz="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Tx/>
              <a:buNone/>
            </a:pPr>
            <a:endParaRPr kumimoji="1" lang="en-US" altLang="zh-CN" sz="11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772639" y="1816596"/>
            <a:ext cx="2693670" cy="196968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R="0" lvl="0" indent="0" algn="l" defTabSz="914400" rtl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kumimoji="1" lang="en-US" altLang="zh-CN" sz="12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Probiotic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intervention group </a:t>
            </a: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exhibited an average 22-minute reduction in sleep onset time and a 1.5-point decrease in sleep quality scores.</a:t>
            </a:r>
          </a:p>
          <a:p>
            <a:pPr marR="0" lvl="0" indent="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kumimoji="1" lang="en-US" altLang="zh-CN" sz="11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marR="0" lvl="0" indent="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47953" y="5387355"/>
            <a:ext cx="19672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kumimoji="1" lang="en-US" altLang="zh-CN" sz="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DOI: 10.1038/s41598-025-95208-2</a:t>
            </a:r>
          </a:p>
          <a:p>
            <a:pPr lvl="0" algn="l">
              <a:buClrTx/>
              <a:buSzTx/>
              <a:buFontTx/>
            </a:pPr>
            <a:r>
              <a:rPr kumimoji="1" lang="en-US" altLang="zh-CN" sz="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DOI: 10.3390/nu17193087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773616" y="2151004"/>
            <a:ext cx="3012440" cy="2891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dirty="0">
                <a:solidFill>
                  <a:srgbClr val="AF3014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  <a:endParaRPr kumimoji="1" lang="en-US" altLang="zh-CN" b="1" i="0" u="none" strike="noStrike" kern="1200" cap="none" spc="0" normalizeH="0" baseline="0" noProof="0" dirty="0">
              <a:ln>
                <a:noFill/>
              </a:ln>
              <a:solidFill>
                <a:srgbClr val="AF3014"/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Probiotic intervention shortened sleep onset time, improved sleep quality, and promoted better sleep.</a:t>
            </a:r>
          </a:p>
          <a:p>
            <a:pPr marL="171450" marR="0" lvl="0" indent="-1714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Both HAMA and HAMD scores decreased, helping alleviate anxiety and depressive mood.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4425" y="4236085"/>
            <a:ext cx="1383030" cy="177038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575" y="4266565"/>
            <a:ext cx="1348105" cy="173990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 rot="19736129">
            <a:off x="4566920" y="6102350"/>
            <a:ext cx="967740" cy="198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Placebo_baseline</a:t>
            </a:r>
          </a:p>
        </p:txBody>
      </p:sp>
      <p:sp>
        <p:nvSpPr>
          <p:cNvPr id="9" name="文本框 8"/>
          <p:cNvSpPr txBox="1"/>
          <p:nvPr/>
        </p:nvSpPr>
        <p:spPr>
          <a:xfrm rot="19736129">
            <a:off x="5095165" y="6061348"/>
            <a:ext cx="74362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Placebo_end</a:t>
            </a:r>
          </a:p>
        </p:txBody>
      </p:sp>
      <p:sp>
        <p:nvSpPr>
          <p:cNvPr id="32" name="文本框 31"/>
          <p:cNvSpPr txBox="1"/>
          <p:nvPr/>
        </p:nvSpPr>
        <p:spPr>
          <a:xfrm rot="19736129">
            <a:off x="5371500" y="6087006"/>
            <a:ext cx="85268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BC99_baseline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4270375" y="1276350"/>
            <a:ext cx="948055" cy="337185"/>
            <a:chOff x="6928" y="1786"/>
            <a:chExt cx="1493" cy="531"/>
          </a:xfrm>
        </p:grpSpPr>
        <p:sp>
          <p:nvSpPr>
            <p:cNvPr id="13" name="文本框 12"/>
            <p:cNvSpPr txBox="1"/>
            <p:nvPr/>
          </p:nvSpPr>
          <p:spPr>
            <a:xfrm>
              <a:off x="6929" y="1786"/>
              <a:ext cx="1492" cy="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8 weeks</a:t>
              </a:r>
            </a:p>
          </p:txBody>
        </p:sp>
        <p:sp>
          <p:nvSpPr>
            <p:cNvPr id="14" name="圆角矩形 13"/>
            <p:cNvSpPr/>
            <p:nvPr/>
          </p:nvSpPr>
          <p:spPr>
            <a:xfrm>
              <a:off x="6928" y="1828"/>
              <a:ext cx="1380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256405" y="3893820"/>
            <a:ext cx="956945" cy="337185"/>
            <a:chOff x="6928" y="1786"/>
            <a:chExt cx="1507" cy="531"/>
          </a:xfrm>
        </p:grpSpPr>
        <p:sp>
          <p:nvSpPr>
            <p:cNvPr id="18" name="文本框 17"/>
            <p:cNvSpPr txBox="1"/>
            <p:nvPr/>
          </p:nvSpPr>
          <p:spPr>
            <a:xfrm>
              <a:off x="6929" y="1786"/>
              <a:ext cx="1506" cy="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8 weeks</a:t>
              </a:r>
            </a:p>
          </p:txBody>
        </p:sp>
        <p:sp>
          <p:nvSpPr>
            <p:cNvPr id="19" name="圆角矩形 18"/>
            <p:cNvSpPr/>
            <p:nvPr/>
          </p:nvSpPr>
          <p:spPr>
            <a:xfrm>
              <a:off x="6928" y="1828"/>
              <a:ext cx="1357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0" name="图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7332" y="1800640"/>
            <a:ext cx="2001004" cy="1737923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8281" y="1816542"/>
            <a:ext cx="2001004" cy="1722432"/>
          </a:xfrm>
          <a:prstGeom prst="rect">
            <a:avLst/>
          </a:prstGeom>
        </p:spPr>
      </p:pic>
      <p:pic>
        <p:nvPicPr>
          <p:cNvPr id="15" name="图片 14" descr="将图片变清晰"/>
          <p:cNvPicPr>
            <a:picLocks noChangeAspect="1"/>
          </p:cNvPicPr>
          <p:nvPr/>
        </p:nvPicPr>
        <p:blipFill>
          <a:blip r:embed="rId6">
            <a:grayscl/>
          </a:blip>
          <a:stretch>
            <a:fillRect/>
          </a:stretch>
        </p:blipFill>
        <p:spPr>
          <a:xfrm>
            <a:off x="1898015" y="666115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Attention and Behavioral Regulation</a:t>
              </a:r>
              <a:endParaRPr lang="en-US" altLang="zh-CN"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AF3014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AF3014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/>
          <p:cNvSpPr txBox="1"/>
          <p:nvPr userDrawn="1"/>
        </p:nvSpPr>
        <p:spPr>
          <a:xfrm>
            <a:off x="506112" y="1181171"/>
            <a:ext cx="6124768" cy="1004391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rgbClr val="AF3014"/>
                </a:solidFill>
              </a:rPr>
              <a:t>Bifidobacterium animalis </a:t>
            </a:r>
            <a:r>
              <a:rPr lang="en-US" altLang="zh-CN" sz="1200">
                <a:solidFill>
                  <a:srgbClr val="AF3014"/>
                </a:solidFill>
              </a:rPr>
              <a:t>subsp. </a:t>
            </a:r>
            <a:r>
              <a:rPr lang="en-US" altLang="zh-CN" sz="1200" i="1">
                <a:solidFill>
                  <a:srgbClr val="AF3014"/>
                </a:solidFill>
              </a:rPr>
              <a:t>lactis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1200" b="1">
                <a:solidFill>
                  <a:srgbClr val="AF3014"/>
                </a:solidFill>
              </a:rPr>
              <a:t>BLa80; </a:t>
            </a:r>
            <a:r>
              <a:rPr lang="en-US" altLang="zh-CN" sz="1200" i="1">
                <a:solidFill>
                  <a:srgbClr val="AF3014"/>
                </a:solidFill>
              </a:rPr>
              <a:t>Lacticaseibacillus rhamnosus</a:t>
            </a:r>
            <a:r>
              <a:rPr lang="en-US" altLang="zh-CN" sz="1200" b="1">
                <a:solidFill>
                  <a:srgbClr val="AF3014"/>
                </a:solidFill>
              </a:rPr>
              <a:t> LRa05;</a:t>
            </a:r>
          </a:p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rgbClr val="AF3014"/>
                </a:solidFill>
              </a:rPr>
              <a:t>Bifidobacterium breve</a:t>
            </a:r>
            <a:r>
              <a:rPr lang="en-US" altLang="zh-CN" sz="1200" b="1">
                <a:solidFill>
                  <a:srgbClr val="AF3014"/>
                </a:solidFill>
              </a:rPr>
              <a:t> BBr60; </a:t>
            </a:r>
            <a:r>
              <a:rPr lang="en-US" altLang="zh-CN" sz="1200" i="1">
                <a:solidFill>
                  <a:schemeClr val="tx1">
                    <a:lumMod val="65000"/>
                    <a:lumOff val="35000"/>
                  </a:schemeClr>
                </a:solidFill>
              </a:rPr>
              <a:t>Pediococcus acidilactici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PA53; </a:t>
            </a:r>
            <a:endParaRPr lang="en-US" altLang="zh-CN" sz="12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65000"/>
                    <a:lumOff val="35000"/>
                  </a:schemeClr>
                </a:solidFill>
              </a:rPr>
              <a:t>Lactiplantibacillus plantarum 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Lp90;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 BC99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7263130" y="1319530"/>
            <a:ext cx="4603750" cy="9302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Bacopa monnieri Extract; Vitamin B6;Sialic Acid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Fructo-oligosaccharides; Potato Starch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703581" y="2614273"/>
            <a:ext cx="6299200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Alleviates symptoms of attention deficit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Reduces manifestations of hyperactivity and impulsivity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Improves executive function and emotional regulation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graphicFrame>
        <p:nvGraphicFramePr>
          <p:cNvPr id="11" name="表格 10"/>
          <p:cNvGraphicFramePr/>
          <p:nvPr userDrawn="1">
            <p:custDataLst>
              <p:tags r:id="rId2"/>
            </p:custDataLst>
          </p:nvPr>
        </p:nvGraphicFramePr>
        <p:xfrm>
          <a:off x="703595" y="5029140"/>
          <a:ext cx="6226175" cy="1106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80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81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272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900" b="1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BLa80+LRa05</a:t>
                      </a:r>
                      <a:r>
                        <a:rPr lang="en-US" altLang="zh-CN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NCT06348121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900" b="1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BBr60</a:t>
                      </a:r>
                      <a:r>
                        <a:rPr lang="en-US" altLang="zh-CN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NCT06196892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900" b="1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PA53</a:t>
                      </a:r>
                      <a:r>
                        <a:rPr lang="en-US" altLang="zh-CN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NCT06648590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Clr>
                          <a:srgbClr val="000000"/>
                        </a:buClr>
                        <a:buSzPct val="99000"/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Lp90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NCT06987279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NCT06676111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endParaRPr kumimoji="1" lang="en-US" altLang="zh-CN" sz="9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圆角矩形 5"/>
          <p:cNvSpPr/>
          <p:nvPr/>
        </p:nvSpPr>
        <p:spPr>
          <a:xfrm>
            <a:off x="605155" y="1504950"/>
            <a:ext cx="3263900" cy="407162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FEDB6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Attention and Behavioral Regulation</a:t>
              </a:r>
              <a:endParaRPr lang="en-US" altLang="zh-CN"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16582" y="1608193"/>
            <a:ext cx="2840990" cy="37515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</a:p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en-US" altLang="zh-CN" b="1" dirty="0">
              <a:solidFill>
                <a:schemeClr val="accent2">
                  <a:lumMod val="50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  <a:p>
            <a:pPr marL="285750" lvl="0" indent="-285750" algn="l">
              <a:lnSpc>
                <a:spcPct val="120000"/>
              </a:lnSpc>
              <a:spcAft>
                <a:spcPts val="1200"/>
              </a:spcAft>
              <a:buClrTx/>
              <a:buSzTx/>
              <a:buFontTx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Significantly improved cognitive and executive functions, aiding in the enhancement of emotional regulation, behavioral management, and cognitive modulation abilities.</a:t>
            </a:r>
          </a:p>
          <a:p>
            <a:pPr marL="285750" lvl="0" indent="-285750" algn="l">
              <a:lnSpc>
                <a:spcPct val="120000"/>
              </a:lnSpc>
              <a:spcAft>
                <a:spcPts val="1200"/>
              </a:spcAft>
              <a:buClrTx/>
              <a:buSzTx/>
              <a:buFontTx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Improved core ADHD symptoms such as attention deficit, hyperactivity, and impulsive behaviors.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05861" y="5626405"/>
            <a:ext cx="1535430" cy="229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kumimoji="1" lang="en-US" altLang="zh-CN" sz="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DOI: 10.1002/mnfr.70234</a:t>
            </a:r>
          </a:p>
        </p:txBody>
      </p:sp>
      <p:sp>
        <p:nvSpPr>
          <p:cNvPr id="15" name="文本框 14"/>
          <p:cNvSpPr txBox="1"/>
          <p:nvPr>
            <p:custDataLst>
              <p:tags r:id="rId1"/>
            </p:custDataLst>
          </p:nvPr>
        </p:nvSpPr>
        <p:spPr>
          <a:xfrm>
            <a:off x="4918710" y="4474845"/>
            <a:ext cx="3234690" cy="1711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10000"/>
              </a:lnSpc>
              <a:buNone/>
            </a:pP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After 8 weeks of probiotic intervention, subjects showed</a:t>
            </a:r>
            <a:r>
              <a:rPr kumimoji="1"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notable improvements in cognitive and executive function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.</a:t>
            </a:r>
          </a:p>
          <a:p>
            <a:pPr indent="0" algn="l" fontAlgn="auto">
              <a:lnSpc>
                <a:spcPct val="110000"/>
              </a:lnSpc>
              <a:buNone/>
            </a:pPr>
            <a:endParaRPr kumimoji="1"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indent="0" algn="l" fontAlgn="auto">
              <a:lnSpc>
                <a:spcPct val="110000"/>
              </a:lnSpc>
              <a:buNone/>
            </a:pP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Their capacities for </a:t>
            </a:r>
            <a:r>
              <a:rPr kumimoji="1"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emotional regulation, behavioral management, and cognitive modulation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were also significantly boosted.</a:t>
            </a:r>
          </a:p>
          <a:p>
            <a:pPr indent="0" algn="l" fontAlgn="auto">
              <a:lnSpc>
                <a:spcPct val="110000"/>
              </a:lnSpc>
            </a:pPr>
            <a:endParaRPr kumimoji="1"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16" name="文本框 15"/>
          <p:cNvSpPr txBox="1"/>
          <p:nvPr>
            <p:custDataLst>
              <p:tags r:id="rId2"/>
            </p:custDataLst>
          </p:nvPr>
        </p:nvSpPr>
        <p:spPr>
          <a:xfrm>
            <a:off x="8555302" y="4474892"/>
            <a:ext cx="3281680" cy="1711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indent="0" algn="l" fontAlgn="auto">
              <a:lnSpc>
                <a:spcPct val="110000"/>
              </a:lnSpc>
              <a:buClrTx/>
              <a:buSzTx/>
              <a:buNone/>
            </a:pP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Following an 8-week probiotic intervention, subjects demonstrated</a:t>
            </a:r>
            <a:r>
              <a:rPr kumimoji="1"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 a significant reduction in core ADHD symptoms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. </a:t>
            </a:r>
          </a:p>
          <a:p>
            <a:pPr lvl="0" indent="0" algn="l" fontAlgn="auto">
              <a:lnSpc>
                <a:spcPct val="110000"/>
              </a:lnSpc>
              <a:buClrTx/>
              <a:buSzTx/>
              <a:buNone/>
            </a:pPr>
            <a:endParaRPr kumimoji="1"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  <a:p>
            <a:pPr lvl="0" indent="0" algn="l" fontAlgn="auto">
              <a:lnSpc>
                <a:spcPct val="110000"/>
              </a:lnSpc>
              <a:buClrTx/>
              <a:buSzTx/>
              <a:buNone/>
            </a:pP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Specifically, their </a:t>
            </a:r>
            <a:r>
              <a:rPr kumimoji="1"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attention deficits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were improved, and </a:t>
            </a:r>
            <a:r>
              <a:rPr kumimoji="1"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hyperactivity and impulsive behaviors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were effectively alleviated.</a:t>
            </a:r>
          </a:p>
          <a:p>
            <a:pPr lvl="0" indent="0" algn="l" fontAlgn="auto">
              <a:lnSpc>
                <a:spcPct val="110000"/>
              </a:lnSpc>
              <a:buClrTx/>
              <a:buSzTx/>
              <a:buFontTx/>
            </a:pPr>
            <a:endParaRPr kumimoji="1"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843611" y="2280150"/>
            <a:ext cx="3257709" cy="2064692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8637410" y="2280150"/>
            <a:ext cx="3087745" cy="1880147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918682" y="1504897"/>
            <a:ext cx="2873064" cy="5219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4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Improve cognitive and executive function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555355" y="1504950"/>
            <a:ext cx="2540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Improve typical ADHD symptoms</a:t>
            </a:r>
          </a:p>
        </p:txBody>
      </p:sp>
      <p:cxnSp>
        <p:nvCxnSpPr>
          <p:cNvPr id="3" name="直接连接符 2"/>
          <p:cNvCxnSpPr/>
          <p:nvPr/>
        </p:nvCxnSpPr>
        <p:spPr>
          <a:xfrm flipH="1">
            <a:off x="8250555" y="1931670"/>
            <a:ext cx="6350" cy="3500755"/>
          </a:xfrm>
          <a:prstGeom prst="line">
            <a:avLst/>
          </a:prstGeom>
          <a:ln w="6350" cap="flat" cmpd="sng" algn="ctr">
            <a:solidFill>
              <a:schemeClr val="bg1">
                <a:lumMod val="75000"/>
              </a:schemeClr>
            </a:solidFill>
            <a:prstDash val="dash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7669530" cy="704850"/>
            <a:chOff x="400" y="1020"/>
            <a:chExt cx="12078" cy="1110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143" cy="1110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Anxiety and Depressive Mood Regulation</a:t>
              </a:r>
              <a:endParaRPr lang="en-US" altLang="zh-CN"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AF3014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AF3014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7399655" y="1184275"/>
            <a:ext cx="4467225" cy="9302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Ashwagandha Powder (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Withania somnifera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); L-Theanine; Gamma-Aminobutyric Acid (GABA); Resveratrol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Potato Starch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506060" y="1184228"/>
            <a:ext cx="6124768" cy="1004391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rgbClr val="AF3014"/>
                </a:solidFill>
              </a:rPr>
              <a:t>Bifidobacterium animalis </a:t>
            </a:r>
            <a:r>
              <a:rPr lang="en-US" altLang="zh-CN" sz="1200">
                <a:solidFill>
                  <a:srgbClr val="AF3014"/>
                </a:solidFill>
              </a:rPr>
              <a:t>subsp. </a:t>
            </a:r>
            <a:r>
              <a:rPr lang="en-US" altLang="zh-CN" sz="1200" i="1">
                <a:solidFill>
                  <a:srgbClr val="AF3014"/>
                </a:solidFill>
              </a:rPr>
              <a:t>lactis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1200" b="1">
                <a:solidFill>
                  <a:srgbClr val="AF3014"/>
                </a:solidFill>
              </a:rPr>
              <a:t>BLa80; </a:t>
            </a:r>
            <a:r>
              <a:rPr lang="en-US" altLang="zh-CN" sz="1200" i="1">
                <a:solidFill>
                  <a:srgbClr val="AF3014"/>
                </a:solidFill>
              </a:rPr>
              <a:t>Lacticaseibacillus rhamnosus</a:t>
            </a:r>
            <a:r>
              <a:rPr lang="en-US" altLang="zh-CN" sz="1200" b="1">
                <a:solidFill>
                  <a:srgbClr val="AF3014"/>
                </a:solidFill>
              </a:rPr>
              <a:t> LRa05;</a:t>
            </a:r>
          </a:p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rgbClr val="AF3014"/>
                </a:solidFill>
              </a:rPr>
              <a:t>Bifidobacterium breve</a:t>
            </a:r>
            <a:r>
              <a:rPr lang="en-US" altLang="zh-CN" sz="1200" b="1">
                <a:solidFill>
                  <a:srgbClr val="AF3014"/>
                </a:solidFill>
              </a:rPr>
              <a:t> BBr60;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Pediococcus acidilactici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PA53; </a:t>
            </a:r>
          </a:p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Limosilactobacillus reuteri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LR08;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 BC99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703580" y="2578100"/>
            <a:ext cx="7651750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Alleviates symptoms associated with depression and anxiety.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Modulates inflammatory cytokine levels and improves immune-inflammatory status.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Regulates neurotransmitter levels and supports neurofunctional balance.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graphicFrame>
        <p:nvGraphicFramePr>
          <p:cNvPr id="11" name="表格 10"/>
          <p:cNvGraphicFramePr/>
          <p:nvPr userDrawn="1">
            <p:custDataLst>
              <p:tags r:id="rId2"/>
            </p:custDataLst>
          </p:nvPr>
        </p:nvGraphicFramePr>
        <p:xfrm>
          <a:off x="703595" y="5029140"/>
          <a:ext cx="6226175" cy="1106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372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89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3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900" b="1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BLa80+LRa05</a:t>
                      </a:r>
                      <a:r>
                        <a:rPr lang="en-US" altLang="zh-CN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NCT06216587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LRa05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NCT06821789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12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BBr60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NCT06196892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Clr>
                          <a:srgbClr val="000000"/>
                        </a:buClr>
                        <a:buSzPct val="99000"/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PA53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NCT06648590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285">
                <a:tc>
                  <a:txBody>
                    <a:bodyPr/>
                    <a:lstStyle/>
                    <a:p>
                      <a:pPr lvl="0" indent="0"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NCT06629441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900" b="1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LRa05+LR08</a:t>
                      </a:r>
                      <a:r>
                        <a:rPr lang="en-US" altLang="zh-CN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NCT07013409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endParaRPr kumimoji="1" lang="zh-CN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605155" y="1504950"/>
            <a:ext cx="3263900" cy="4335132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FEDB6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7550785" cy="643890"/>
            <a:chOff x="400" y="1020"/>
            <a:chExt cx="11891" cy="1014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9956" cy="1014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Anxiety and Depressive Mood Regulation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286319" y="5000035"/>
            <a:ext cx="3060974" cy="16827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indent="0" algn="l">
              <a:lnSpc>
                <a:spcPct val="110000"/>
              </a:lnSpc>
              <a:buClrTx/>
              <a:buSzTx/>
              <a:buNone/>
            </a:pP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Probiotic intervention induced a </a:t>
            </a:r>
            <a:r>
              <a:rPr kumimoji="1"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significant, progressive SAS score decrease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vs. the placebo group (no significant changes at any time point).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7879910" y="5083332"/>
            <a:ext cx="4048205" cy="9759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algn="l" fontAlgn="auto">
              <a:lnSpc>
                <a:spcPct val="110000"/>
              </a:lnSpc>
              <a:buNone/>
            </a:pP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Following 8 weeks of probiotic intervention, a </a:t>
            </a:r>
            <a:r>
              <a:rPr kumimoji="1"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 increase in γ-GABA levels and a notable reduction in nitric oxide (NO) content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were observed.</a:t>
            </a:r>
          </a:p>
          <a:p>
            <a:pPr indent="0" algn="l" fontAlgn="auto">
              <a:lnSpc>
                <a:spcPct val="110000"/>
              </a:lnSpc>
            </a:pPr>
            <a:endParaRPr kumimoji="1"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05139" y="5840106"/>
            <a:ext cx="1929130" cy="506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DOI: 10.3390/nu17193087</a:t>
            </a:r>
          </a:p>
          <a:p>
            <a:r>
              <a:rPr kumimoji="1" lang="en-US" altLang="zh-CN" sz="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DOI: 10.1163/18762891-bja00083</a:t>
            </a:r>
          </a:p>
          <a:p>
            <a:endParaRPr kumimoji="1" lang="en-US" altLang="zh-CN" sz="9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3622" y="2596577"/>
            <a:ext cx="3085550" cy="1976487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7389" y="2622060"/>
            <a:ext cx="2180726" cy="2101001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4970" y="2622060"/>
            <a:ext cx="2187950" cy="210082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110615" y="1675130"/>
            <a:ext cx="2531111" cy="6451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4133608" y="1675101"/>
            <a:ext cx="27914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Reduce anxiety and depression levels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8094376" y="1781793"/>
            <a:ext cx="33305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Regulate neurotransmitter levels</a:t>
            </a: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76191" y="2169699"/>
            <a:ext cx="2965517" cy="2830382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85750" indent="-285750" algn="l">
              <a:lnSpc>
                <a:spcPct val="13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/>
              <a:t>SAS scores decreased with the duration of probiotic intervention, aiding in the alleviation of anxiety symptoms.</a:t>
            </a:r>
          </a:p>
          <a:p>
            <a:pPr marL="285750" indent="-285750" algn="l">
              <a:lnSpc>
                <a:spcPct val="13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/>
              <a:t>Significantly increased γ-GABA levels and reduced nitric oxide (NO) content, positively influence anxiety and depressive mood by modulating neurotransmitter and related signaling molecule levels.</a:t>
            </a:r>
          </a:p>
          <a:p>
            <a:pPr algn="l"/>
            <a:endParaRPr lang="en-US" altLang="zh-CN" sz="1400"/>
          </a:p>
          <a:p>
            <a:endParaRPr lang="en-US" altLang="zh-CN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7669530" cy="704850"/>
            <a:chOff x="400" y="1020"/>
            <a:chExt cx="12078" cy="1110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143" cy="1110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Stress State Alleviation</a:t>
              </a:r>
              <a:endParaRPr lang="en-US" altLang="zh-CN"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AF3014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AF3014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7367905" y="1173480"/>
            <a:ext cx="4507865" cy="9302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Ashwagandha Powder (Withania somnifera);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L-Theanine;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Vitamin B6; Coenzyme Q10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Fructo-oligosaccharides; Potato Starch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481965" y="1172210"/>
            <a:ext cx="6124575" cy="835025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rgbClr val="AF3014"/>
                </a:solidFill>
              </a:rPr>
              <a:t>Bifidobacterium animalis </a:t>
            </a:r>
            <a:r>
              <a:rPr lang="en-US" altLang="zh-CN" sz="1200">
                <a:solidFill>
                  <a:srgbClr val="AF3014"/>
                </a:solidFill>
              </a:rPr>
              <a:t>subsp. </a:t>
            </a:r>
            <a:r>
              <a:rPr lang="en-US" altLang="zh-CN" sz="1200" i="1">
                <a:solidFill>
                  <a:srgbClr val="AF3014"/>
                </a:solidFill>
              </a:rPr>
              <a:t>lactis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1200" b="1">
                <a:solidFill>
                  <a:srgbClr val="AF3014"/>
                </a:solidFill>
              </a:rPr>
              <a:t>BLa80; </a:t>
            </a:r>
            <a:r>
              <a:rPr lang="en-US" altLang="zh-CN" sz="1200" i="1">
                <a:solidFill>
                  <a:srgbClr val="AF3014"/>
                </a:solidFill>
              </a:rPr>
              <a:t>Lacticaseibacillus rhamnosus</a:t>
            </a:r>
            <a:r>
              <a:rPr lang="en-US" altLang="zh-CN" sz="1200" b="1">
                <a:solidFill>
                  <a:srgbClr val="AF3014"/>
                </a:solidFill>
              </a:rPr>
              <a:t> LRa05;</a:t>
            </a:r>
          </a:p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rgbClr val="AF3014"/>
                </a:solidFill>
              </a:rPr>
              <a:t>Bifidobacterium breve</a:t>
            </a:r>
            <a:r>
              <a:rPr lang="en-US" altLang="zh-CN" sz="1200" b="1">
                <a:solidFill>
                  <a:srgbClr val="AF3014"/>
                </a:solidFill>
              </a:rPr>
              <a:t> BBr60;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Pediococcus acidilactici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PA53; </a:t>
            </a:r>
          </a:p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longum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subsp.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longum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BL21;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 BC99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703580" y="2578100"/>
            <a:ext cx="7715247" cy="20300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Supports emotional balance and psychological well-being under stress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Helps regulate inflammation associated with physiological stress responses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Supports stress-related brain–gut communication and signaling pathways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graphicFrame>
        <p:nvGraphicFramePr>
          <p:cNvPr id="11" name="表格 10"/>
          <p:cNvGraphicFramePr/>
          <p:nvPr userDrawn="1">
            <p:custDataLst>
              <p:tags r:id="rId2"/>
            </p:custDataLst>
          </p:nvPr>
        </p:nvGraphicFramePr>
        <p:xfrm>
          <a:off x="703595" y="5038665"/>
          <a:ext cx="6226175" cy="1106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85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176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50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900" b="1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BLa80+LRa05</a:t>
                      </a:r>
                      <a:r>
                        <a:rPr lang="en-US" altLang="zh-CN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NCT06216587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LRa05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NCT06821789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BBr60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NCT06196892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Clr>
                          <a:srgbClr val="000000"/>
                        </a:buClr>
                        <a:buSzPct val="99000"/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PA53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NCT06648590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BL21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NCT06544278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NCT06629441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endParaRPr kumimoji="1" lang="zh-CN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 userDrawn="1"/>
        </p:nvSpPr>
        <p:spPr>
          <a:xfrm>
            <a:off x="267579" y="1080609"/>
            <a:ext cx="2513330" cy="42989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altLang="zh-CN" sz="2200" b="1">
                <a:solidFill>
                  <a:schemeClr val="tx1">
                    <a:lumMod val="65000"/>
                    <a:lumOff val="35000"/>
                  </a:schemeClr>
                </a:solidFill>
              </a:rPr>
              <a:t>Precision Matters</a:t>
            </a:r>
          </a:p>
        </p:txBody>
      </p:sp>
      <p:sp>
        <p:nvSpPr>
          <p:cNvPr id="27" name="文本框 26"/>
          <p:cNvSpPr txBox="1"/>
          <p:nvPr userDrawn="1"/>
        </p:nvSpPr>
        <p:spPr>
          <a:xfrm>
            <a:off x="1008624" y="3763865"/>
            <a:ext cx="5481955" cy="39878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b="1">
                <a:solidFill>
                  <a:schemeClr val="tx1">
                    <a:lumMod val="65000"/>
                    <a:lumOff val="35000"/>
                  </a:schemeClr>
                </a:solidFill>
              </a:rPr>
              <a:t>Each designed for a specific functional goal</a:t>
            </a:r>
          </a:p>
        </p:txBody>
      </p:sp>
      <p:grpSp>
        <p:nvGrpSpPr>
          <p:cNvPr id="36" name="组合 35"/>
          <p:cNvGrpSpPr/>
          <p:nvPr userDrawn="1"/>
        </p:nvGrpSpPr>
        <p:grpSpPr>
          <a:xfrm>
            <a:off x="676885" y="1687683"/>
            <a:ext cx="6928447" cy="829945"/>
            <a:chOff x="841" y="7973"/>
            <a:chExt cx="10911" cy="1307"/>
          </a:xfrm>
        </p:grpSpPr>
        <p:sp>
          <p:nvSpPr>
            <p:cNvPr id="35" name="矩形 34"/>
            <p:cNvSpPr/>
            <p:nvPr userDrawn="1"/>
          </p:nvSpPr>
          <p:spPr>
            <a:xfrm>
              <a:off x="841" y="8062"/>
              <a:ext cx="10911" cy="1163"/>
            </a:xfrm>
            <a:prstGeom prst="rect">
              <a:avLst/>
            </a:prstGeom>
            <a:solidFill>
              <a:schemeClr val="bg2">
                <a:lumMod val="95000"/>
                <a:alpha val="100000"/>
              </a:schemeClr>
            </a:solidFill>
            <a:ln w="25400" cmpd="sng">
              <a:noFill/>
              <a:prstDash val="solid"/>
              <a:miter lim="800000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8" name="文本框 27"/>
            <p:cNvSpPr txBox="1"/>
            <p:nvPr userDrawn="1"/>
          </p:nvSpPr>
          <p:spPr>
            <a:xfrm>
              <a:off x="1181" y="7973"/>
              <a:ext cx="822" cy="1307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altLang="zh-CN" sz="4800" b="1">
                  <a:solidFill>
                    <a:schemeClr val="accent1"/>
                  </a:solidFill>
                </a:rPr>
                <a:t>7</a:t>
              </a:r>
              <a:endParaRPr lang="zh-CN" altLang="en-US" sz="4800" b="1">
                <a:solidFill>
                  <a:schemeClr val="accent1"/>
                </a:solidFill>
              </a:endParaRPr>
            </a:p>
          </p:txBody>
        </p:sp>
        <p:sp>
          <p:nvSpPr>
            <p:cNvPr id="31" name="文本框 30"/>
            <p:cNvSpPr txBox="1"/>
            <p:nvPr userDrawn="1"/>
          </p:nvSpPr>
          <p:spPr>
            <a:xfrm>
              <a:off x="1724" y="8438"/>
              <a:ext cx="3601" cy="580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b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Targeted Formulas</a:t>
              </a:r>
            </a:p>
          </p:txBody>
        </p:sp>
        <p:sp>
          <p:nvSpPr>
            <p:cNvPr id="32" name="文本框 31"/>
            <p:cNvSpPr txBox="1"/>
            <p:nvPr userDrawn="1"/>
          </p:nvSpPr>
          <p:spPr>
            <a:xfrm>
              <a:off x="6445" y="7973"/>
              <a:ext cx="1356" cy="1307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4800" b="1">
                  <a:solidFill>
                    <a:schemeClr val="accent1"/>
                  </a:solidFill>
                </a:rPr>
                <a:t>43</a:t>
              </a:r>
            </a:p>
          </p:txBody>
        </p:sp>
        <p:sp>
          <p:nvSpPr>
            <p:cNvPr id="33" name="文本框 32"/>
            <p:cNvSpPr txBox="1"/>
            <p:nvPr userDrawn="1"/>
          </p:nvSpPr>
          <p:spPr>
            <a:xfrm>
              <a:off x="7801" y="8438"/>
              <a:ext cx="3521" cy="580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b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Targeted Solutions</a:t>
              </a:r>
            </a:p>
          </p:txBody>
        </p:sp>
        <p:sp>
          <p:nvSpPr>
            <p:cNvPr id="34" name="十字形 33"/>
            <p:cNvSpPr/>
            <p:nvPr userDrawn="1"/>
          </p:nvSpPr>
          <p:spPr>
            <a:xfrm>
              <a:off x="5412" y="8234"/>
              <a:ext cx="806" cy="787"/>
            </a:xfrm>
            <a:prstGeom prst="plus">
              <a:avLst>
                <a:gd name="adj" fmla="val 42473"/>
              </a:avLst>
            </a:prstGeom>
            <a:solidFill>
              <a:schemeClr val="tx1">
                <a:lumMod val="65000"/>
                <a:lumOff val="35000"/>
                <a:alpha val="100000"/>
              </a:schemeClr>
            </a:solidFill>
            <a:ln w="25400" cmpd="sng">
              <a:noFill/>
              <a:prstDash val="solid"/>
              <a:miter lim="800000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008624" y="2910058"/>
            <a:ext cx="5662584" cy="9220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000" b="1">
                <a:solidFill>
                  <a:schemeClr val="tx1">
                    <a:lumMod val="65000"/>
                    <a:lumOff val="35000"/>
                  </a:schemeClr>
                </a:solidFill>
              </a:rPr>
              <a:t>Supported by</a:t>
            </a:r>
            <a:r>
              <a:rPr lang="en-US" altLang="zh-CN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3600" b="1">
                <a:solidFill>
                  <a:schemeClr val="accent1"/>
                </a:solidFill>
              </a:rPr>
              <a:t>100+</a:t>
            </a:r>
            <a:r>
              <a:rPr lang="en-US" altLang="zh-CN" sz="3600">
                <a:solidFill>
                  <a:schemeClr val="accent1"/>
                </a:solidFill>
              </a:rPr>
              <a:t> </a:t>
            </a:r>
            <a:r>
              <a:rPr lang="en-US" altLang="zh-CN" sz="2200" b="1" i="1">
                <a:solidFill>
                  <a:srgbClr val="C00000"/>
                </a:solidFill>
              </a:rPr>
              <a:t>Clinical Trials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747017" y="1687694"/>
            <a:ext cx="4150216" cy="3851910"/>
            <a:chOff x="12093" y="2226"/>
            <a:chExt cx="6536" cy="6066"/>
          </a:xfrm>
        </p:grpSpPr>
        <p:sp>
          <p:nvSpPr>
            <p:cNvPr id="9" name="矩形 8"/>
            <p:cNvSpPr/>
            <p:nvPr userDrawn="1"/>
          </p:nvSpPr>
          <p:spPr>
            <a:xfrm>
              <a:off x="12121" y="2226"/>
              <a:ext cx="6384" cy="6066"/>
            </a:xfrm>
            <a:prstGeom prst="rect">
              <a:avLst/>
            </a:prstGeom>
            <a:solidFill>
              <a:schemeClr val="tx2">
                <a:alpha val="100000"/>
              </a:schemeClr>
            </a:solidFill>
            <a:ln w="12700" cmpd="sng">
              <a:solidFill>
                <a:schemeClr val="bg2">
                  <a:lumMod val="95000"/>
                  <a:alpha val="100000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sz="1400" b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" name="圆角矩形 5"/>
            <p:cNvSpPr/>
            <p:nvPr userDrawn="1"/>
          </p:nvSpPr>
          <p:spPr>
            <a:xfrm>
              <a:off x="12262" y="2330"/>
              <a:ext cx="2616" cy="2128"/>
            </a:xfrm>
            <a:prstGeom prst="roundRect">
              <a:avLst/>
            </a:prstGeom>
            <a:solidFill>
              <a:srgbClr val="FEE9E8">
                <a:alpha val="100000"/>
              </a:srgbClr>
            </a:solidFill>
            <a:ln w="25400" cmpd="sng">
              <a:noFill/>
              <a:prstDash val="solid"/>
              <a:miter lim="800000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sz="1400" b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圆角矩形 6"/>
            <p:cNvSpPr/>
            <p:nvPr userDrawn="1"/>
          </p:nvSpPr>
          <p:spPr>
            <a:xfrm>
              <a:off x="15084" y="2330"/>
              <a:ext cx="3319" cy="1303"/>
            </a:xfrm>
            <a:prstGeom prst="roundRect">
              <a:avLst/>
            </a:prstGeom>
            <a:solidFill>
              <a:srgbClr val="E1FFDB">
                <a:alpha val="100000"/>
              </a:srgbClr>
            </a:solidFill>
            <a:ln w="25400" cmpd="sng">
              <a:noFill/>
              <a:prstDash val="solid"/>
              <a:miter lim="800000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r>
                <a:rPr lang="en-US" altLang="zh-CN" sz="1400" b="1">
                  <a:solidFill>
                    <a:srgbClr val="314F2B"/>
                  </a:solidFill>
                </a:rPr>
                <a:t>Metabolic Health</a:t>
              </a:r>
              <a:endParaRPr lang="zh-CN" altLang="en-US" sz="1400" b="1">
                <a:solidFill>
                  <a:srgbClr val="314F2B"/>
                </a:solidFill>
              </a:endParaRPr>
            </a:p>
          </p:txBody>
        </p:sp>
        <p:sp>
          <p:nvSpPr>
            <p:cNvPr id="8" name="圆角矩形 7"/>
            <p:cNvSpPr/>
            <p:nvPr userDrawn="1"/>
          </p:nvSpPr>
          <p:spPr>
            <a:xfrm>
              <a:off x="17198" y="3867"/>
              <a:ext cx="1247" cy="4262"/>
            </a:xfrm>
            <a:prstGeom prst="roundRect">
              <a:avLst/>
            </a:prstGeom>
            <a:solidFill>
              <a:srgbClr val="DCF4FF">
                <a:alpha val="100000"/>
              </a:srgbClr>
            </a:solidFill>
            <a:ln w="25400" cmpd="sng">
              <a:noFill/>
              <a:prstDash val="solid"/>
              <a:miter lim="800000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sz="1400" b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" name="圆角矩形 9"/>
            <p:cNvSpPr/>
            <p:nvPr userDrawn="1"/>
          </p:nvSpPr>
          <p:spPr>
            <a:xfrm>
              <a:off x="12262" y="6227"/>
              <a:ext cx="2616" cy="1903"/>
            </a:xfrm>
            <a:prstGeom prst="roundRect">
              <a:avLst/>
            </a:prstGeom>
            <a:solidFill>
              <a:srgbClr val="CDF8E4">
                <a:alpha val="100000"/>
              </a:srgbClr>
            </a:solidFill>
            <a:ln w="25400" cmpd="sng">
              <a:noFill/>
              <a:prstDash val="solid"/>
              <a:miter lim="800000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sz="1400" b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1" name="圆角矩形 10"/>
            <p:cNvSpPr/>
            <p:nvPr userDrawn="1"/>
          </p:nvSpPr>
          <p:spPr>
            <a:xfrm>
              <a:off x="12262" y="4624"/>
              <a:ext cx="2616" cy="1369"/>
            </a:xfrm>
            <a:prstGeom prst="roundRect">
              <a:avLst/>
            </a:prstGeom>
            <a:solidFill>
              <a:srgbClr val="FFFAC0">
                <a:alpha val="100000"/>
              </a:srgbClr>
            </a:solidFill>
            <a:ln w="25400" cmpd="sng">
              <a:noFill/>
              <a:prstDash val="solid"/>
              <a:miter lim="800000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sz="1400" b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2" name="圆角矩形 11"/>
            <p:cNvSpPr/>
            <p:nvPr userDrawn="1"/>
          </p:nvSpPr>
          <p:spPr>
            <a:xfrm>
              <a:off x="15084" y="3867"/>
              <a:ext cx="1866" cy="1669"/>
            </a:xfrm>
            <a:prstGeom prst="roundRect">
              <a:avLst/>
            </a:prstGeom>
            <a:solidFill>
              <a:srgbClr val="F6D5B5">
                <a:alpha val="100000"/>
              </a:srgbClr>
            </a:solidFill>
            <a:ln w="25400" cmpd="sng">
              <a:noFill/>
              <a:prstDash val="solid"/>
              <a:miter lim="800000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r>
                <a:rPr lang="en-US" altLang="zh-CN" sz="1400" b="1">
                  <a:solidFill>
                    <a:srgbClr val="DD5104"/>
                  </a:solidFill>
                </a:rPr>
                <a:t>Mental Health</a:t>
              </a:r>
              <a:endParaRPr lang="zh-CN" altLang="en-US" sz="1400" b="1">
                <a:solidFill>
                  <a:srgbClr val="DD5104"/>
                </a:solidFill>
              </a:endParaRPr>
            </a:p>
          </p:txBody>
        </p:sp>
        <p:sp>
          <p:nvSpPr>
            <p:cNvPr id="13" name="圆角矩形 12"/>
            <p:cNvSpPr/>
            <p:nvPr userDrawn="1"/>
          </p:nvSpPr>
          <p:spPr>
            <a:xfrm>
              <a:off x="15121" y="5770"/>
              <a:ext cx="1829" cy="2359"/>
            </a:xfrm>
            <a:prstGeom prst="roundRect">
              <a:avLst/>
            </a:prstGeom>
            <a:solidFill>
              <a:srgbClr val="FFE4F7">
                <a:alpha val="100000"/>
              </a:srgbClr>
            </a:solidFill>
            <a:ln w="25400" cmpd="sng">
              <a:noFill/>
              <a:prstDash val="solid"/>
              <a:miter lim="800000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sz="1400" b="1" i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" name="文本框 13"/>
            <p:cNvSpPr txBox="1"/>
            <p:nvPr userDrawn="1"/>
          </p:nvSpPr>
          <p:spPr>
            <a:xfrm>
              <a:off x="12406" y="3152"/>
              <a:ext cx="2328" cy="483"/>
            </a:xfrm>
            <a:prstGeom prst="rect">
              <a:avLst/>
            </a:prstGeom>
          </p:spPr>
          <p:txBody>
            <a:bodyPr wrap="none" rtlCol="0">
              <a:noAutofit/>
            </a:bodyPr>
            <a:lstStyle/>
            <a:p>
              <a:pPr algn="ctr"/>
              <a:r>
                <a:rPr lang="en-US" altLang="zh-CN" sz="1400" b="1">
                  <a:solidFill>
                    <a:srgbClr val="BC014D"/>
                  </a:solidFill>
                </a:rPr>
                <a:t>Women's Health</a:t>
              </a:r>
              <a:endParaRPr lang="zh-CN" altLang="en-US" sz="1400" b="1">
                <a:solidFill>
                  <a:srgbClr val="BC014D"/>
                </a:solidFill>
              </a:endParaRPr>
            </a:p>
          </p:txBody>
        </p:sp>
        <p:sp>
          <p:nvSpPr>
            <p:cNvPr id="15" name="文本框 14"/>
            <p:cNvSpPr txBox="1"/>
            <p:nvPr userDrawn="1"/>
          </p:nvSpPr>
          <p:spPr>
            <a:xfrm>
              <a:off x="12093" y="4828"/>
              <a:ext cx="2991" cy="942"/>
            </a:xfrm>
            <a:prstGeom prst="rect">
              <a:avLst/>
            </a:prstGeom>
          </p:spPr>
          <p:txBody>
            <a:bodyPr wrap="square" rtlCol="0">
              <a:noAutofit/>
            </a:bodyPr>
            <a:lstStyle/>
            <a:p>
              <a:pPr algn="ctr"/>
              <a:r>
                <a:rPr lang="en-US" altLang="zh-CN" sz="1400" b="1">
                  <a:solidFill>
                    <a:srgbClr val="77460E"/>
                  </a:solidFill>
                </a:rPr>
                <a:t>Gastrointestinal Health</a:t>
              </a:r>
              <a:endParaRPr lang="zh-CN" altLang="en-US" sz="1400" b="1">
                <a:solidFill>
                  <a:srgbClr val="77460E"/>
                </a:solidFill>
              </a:endParaRPr>
            </a:p>
          </p:txBody>
        </p:sp>
        <p:sp>
          <p:nvSpPr>
            <p:cNvPr id="16" name="文本框 15"/>
            <p:cNvSpPr txBox="1"/>
            <p:nvPr userDrawn="1"/>
          </p:nvSpPr>
          <p:spPr>
            <a:xfrm>
              <a:off x="12262" y="6727"/>
              <a:ext cx="2616" cy="582"/>
            </a:xfrm>
            <a:prstGeom prst="rect">
              <a:avLst/>
            </a:prstGeom>
          </p:spPr>
          <p:txBody>
            <a:bodyPr wrap="square" rtlCol="0">
              <a:noAutofit/>
            </a:bodyPr>
            <a:lstStyle/>
            <a:p>
              <a:pPr algn="ctr"/>
              <a:r>
                <a:rPr lang="en-US" altLang="zh-CN" sz="1400" b="1">
                  <a:solidFill>
                    <a:srgbClr val="053D2F"/>
                  </a:solidFill>
                </a:rPr>
                <a:t>Immunological Health</a:t>
              </a:r>
              <a:endParaRPr lang="zh-CN" altLang="en-US" sz="1400" b="1">
                <a:solidFill>
                  <a:srgbClr val="053D2F"/>
                </a:solidFill>
              </a:endParaRPr>
            </a:p>
          </p:txBody>
        </p:sp>
        <p:sp>
          <p:nvSpPr>
            <p:cNvPr id="17" name="文本框 16"/>
            <p:cNvSpPr txBox="1"/>
            <p:nvPr userDrawn="1"/>
          </p:nvSpPr>
          <p:spPr>
            <a:xfrm>
              <a:off x="15337" y="6332"/>
              <a:ext cx="1328" cy="1016"/>
            </a:xfrm>
            <a:prstGeom prst="rect">
              <a:avLst/>
            </a:prstGeom>
          </p:spPr>
          <p:txBody>
            <a:bodyPr wrap="none" rtlCol="0">
              <a:noAutofit/>
            </a:bodyPr>
            <a:lstStyle/>
            <a:p>
              <a:pPr algn="ctr"/>
              <a:r>
                <a:rPr lang="en-US" altLang="zh-CN" sz="1400" b="1">
                  <a:solidFill>
                    <a:srgbClr val="2A0648"/>
                  </a:solidFill>
                </a:rPr>
                <a:t>Infant </a:t>
              </a:r>
            </a:p>
            <a:p>
              <a:pPr algn="ctr"/>
              <a:r>
                <a:rPr lang="en-US" altLang="zh-CN" sz="1400" b="1">
                  <a:solidFill>
                    <a:srgbClr val="2A0648"/>
                  </a:solidFill>
                </a:rPr>
                <a:t>Health</a:t>
              </a:r>
              <a:endParaRPr lang="zh-CN" altLang="en-US" sz="1400" b="1">
                <a:solidFill>
                  <a:srgbClr val="2A0648"/>
                </a:solidFill>
              </a:endParaRPr>
            </a:p>
          </p:txBody>
        </p:sp>
        <p:sp>
          <p:nvSpPr>
            <p:cNvPr id="18" name="文本框 17"/>
            <p:cNvSpPr txBox="1"/>
            <p:nvPr userDrawn="1"/>
          </p:nvSpPr>
          <p:spPr>
            <a:xfrm>
              <a:off x="17015" y="5410"/>
              <a:ext cx="1614" cy="582"/>
            </a:xfrm>
            <a:prstGeom prst="rect">
              <a:avLst/>
            </a:prstGeom>
          </p:spPr>
          <p:txBody>
            <a:bodyPr wrap="square" rtlCol="0">
              <a:noAutofit/>
            </a:bodyPr>
            <a:lstStyle/>
            <a:p>
              <a:pPr algn="ctr"/>
              <a:r>
                <a:rPr lang="en-US" altLang="zh-CN" sz="1400" b="1">
                  <a:solidFill>
                    <a:srgbClr val="4E728B"/>
                  </a:solidFill>
                </a:rPr>
                <a:t>WeSmile</a:t>
              </a:r>
              <a:endParaRPr lang="zh-CN" altLang="en-US" sz="1400" b="1">
                <a:solidFill>
                  <a:srgbClr val="4E728B"/>
                </a:solidFill>
              </a:endParaRPr>
            </a:p>
          </p:txBody>
        </p:sp>
      </p:grpSp>
      <p:sp>
        <p:nvSpPr>
          <p:cNvPr id="37" name="文本框 36"/>
          <p:cNvSpPr txBox="1"/>
          <p:nvPr userDrawn="1"/>
        </p:nvSpPr>
        <p:spPr>
          <a:xfrm>
            <a:off x="10831014" y="5632813"/>
            <a:ext cx="944245" cy="27559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zh-CN" sz="1200">
                <a:solidFill>
                  <a:schemeClr val="tx2">
                    <a:lumMod val="50000"/>
                  </a:schemeClr>
                </a:solidFill>
              </a:rPr>
              <a:t>7</a:t>
            </a:r>
            <a:r>
              <a:rPr lang="en-US" altLang="zh-CN" sz="1200">
                <a:solidFill>
                  <a:schemeClr val="tx2">
                    <a:lumMod val="50000"/>
                  </a:schemeClr>
                </a:solidFill>
                <a:cs typeface="Arial" panose="020B0604020202090204" pitchFamily="34" charset="0"/>
              </a:rPr>
              <a:t> Formulas</a:t>
            </a:r>
            <a:endParaRPr lang="zh-CN" altLang="en-US" sz="120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文本框 2"/>
          <p:cNvSpPr txBox="1"/>
          <p:nvPr userDrawn="1"/>
        </p:nvSpPr>
        <p:spPr>
          <a:xfrm>
            <a:off x="1008380" y="4408805"/>
            <a:ext cx="4723765" cy="1038225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WecPro</a:t>
            </a:r>
            <a:r>
              <a:rPr lang="en-US" altLang="zh-CN" sz="2000" b="1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®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can be </a:t>
            </a:r>
            <a:r>
              <a:rPr lang="en-US" altLang="zh-CN" sz="28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customiz</a:t>
            </a:r>
            <a:r>
              <a:rPr lang="en-US" sz="28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ed based on our </a:t>
            </a:r>
            <a:r>
              <a:rPr lang="en-US" sz="2800" b="1" i="1" dirty="0">
                <a:solidFill>
                  <a:srgbClr val="C00000"/>
                </a:solidFill>
              </a:rPr>
              <a:t>core strains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416560" y="346075"/>
            <a:ext cx="751332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b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WecPro</a:t>
            </a:r>
            <a:r>
              <a:rPr lang="en-US" altLang="zh-CN" sz="2400" b="1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®</a:t>
            </a: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: </a:t>
            </a:r>
            <a:r>
              <a:rPr lang="en-US" altLang="zh-CN" sz="2400" b="1" u="none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Targeted Formulas, Personalized Health.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395889" y="1407856"/>
            <a:ext cx="3263900" cy="424048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FEDB6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7550785" cy="643890"/>
            <a:chOff x="400" y="1020"/>
            <a:chExt cx="11891" cy="1014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9956" cy="1014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Stress State Alleviation</a:t>
              </a:r>
              <a:endParaRPr lang="en-US" altLang="zh-CN"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07398" y="1443783"/>
            <a:ext cx="3040826" cy="3737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70000"/>
              </a:lnSpc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  <a:endParaRPr kumimoji="1" lang="en-US" altLang="zh-CN" sz="1400" b="1" dirty="0">
              <a:solidFill>
                <a:schemeClr val="accent2">
                  <a:lumMod val="50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marL="285750" indent="-285750" algn="l">
              <a:lnSpc>
                <a:spcPct val="160000"/>
              </a:lnSpc>
              <a:spcAft>
                <a:spcPts val="600"/>
              </a:spcAft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Positive Emotion Scale scores increased significantly, improved positive emotional states and alleviate stress levels.</a:t>
            </a:r>
          </a:p>
          <a:p>
            <a:pPr marL="285750" marR="0" lvl="0" indent="-285750" algn="l" defTabSz="914400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Char char="•"/>
              <a:defRPr/>
            </a:pPr>
            <a:r>
              <a:rPr kumimoji="1" lang="en-US" altLang="zh-CN" sz="14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Anxiety and depressive symptoms decreased markedly, with notable improvements in emotional well-being and greater emotional stability.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8094376" y="5210082"/>
            <a:ext cx="3979849" cy="14770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algn="l" defTabSz="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1" lang="en-US" altLang="zh-CN" sz="14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After 8-week</a:t>
            </a:r>
            <a:r>
              <a:rPr kumimoji="1" lang="zh-CN" altLang="en-US" sz="14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 </a:t>
            </a:r>
            <a:r>
              <a:rPr kumimoji="1" lang="en-US" altLang="zh-CN" sz="14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probiotic intervention, </a:t>
            </a:r>
            <a:r>
              <a:rPr kumimoji="1" lang="en-US" altLang="zh-CN" sz="1400" b="1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HAMA-14 score </a:t>
            </a:r>
            <a:r>
              <a:rPr kumimoji="1" lang="en-US" altLang="zh-CN" sz="14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was significantly reduced from </a:t>
            </a:r>
            <a:r>
              <a:rPr kumimoji="1" lang="en-US" altLang="zh-CN" sz="1400" b="1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23.27</a:t>
            </a:r>
            <a:r>
              <a:rPr kumimoji="1" lang="en-US" altLang="zh-CN" sz="14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 to </a:t>
            </a:r>
            <a:r>
              <a:rPr kumimoji="1" lang="en-US" altLang="zh-CN" sz="1400" b="1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10.77</a:t>
            </a:r>
            <a:r>
              <a:rPr kumimoji="1" lang="en-US" altLang="zh-CN" sz="14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, indicating a marked decrease in anxiety levels.</a:t>
            </a:r>
            <a:endParaRPr kumimoji="1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indent="0" algn="l" defTabSz="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1"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indent="0" algn="l" defTabSz="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1"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032300" y="5210145"/>
            <a:ext cx="3928106" cy="1510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algn="l" fontAlgn="auto">
              <a:lnSpc>
                <a:spcPct val="110000"/>
              </a:lnSpc>
              <a:buNone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After 8-week probiotic intervention, </a:t>
            </a:r>
            <a:r>
              <a:rPr kumimoji="1"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positive Emotion Scale scores increased</a:t>
            </a: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significantly, with </a:t>
            </a:r>
            <a:r>
              <a:rPr kumimoji="1"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 4.92-point rise</a:t>
            </a: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vs. baseline.</a:t>
            </a:r>
          </a:p>
          <a:p>
            <a:pPr indent="0" algn="l" fontAlgn="auto">
              <a:lnSpc>
                <a:spcPct val="110000"/>
              </a:lnSpc>
              <a:buNone/>
            </a:pPr>
            <a:endParaRPr kumimoji="1"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indent="0" algn="l" fontAlgn="auto">
              <a:lnSpc>
                <a:spcPct val="110000"/>
              </a:lnSpc>
              <a:buNone/>
            </a:pPr>
            <a:endParaRPr kumimoji="1"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9570" y="2178769"/>
            <a:ext cx="3489538" cy="2600181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3711" y="2178769"/>
            <a:ext cx="2285387" cy="288157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95938" y="5712081"/>
            <a:ext cx="167703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kumimoji="1" lang="en-US" altLang="zh-CN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DOI: 10.1016/j.clnu.2025.07.004</a:t>
            </a:r>
          </a:p>
          <a:p>
            <a:pPr lvl="0" algn="l">
              <a:buClrTx/>
              <a:buSzTx/>
              <a:buFontTx/>
            </a:pPr>
            <a:r>
              <a:rPr kumimoji="1" lang="en-US" altLang="zh-CN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DOI: 10.3390/nu17193087</a:t>
            </a:r>
          </a:p>
          <a:p>
            <a:pPr lvl="0" algn="l">
              <a:buClrTx/>
              <a:buSzTx/>
              <a:buFontTx/>
            </a:pPr>
            <a:endParaRPr kumimoji="1" lang="en-US" altLang="zh-CN" sz="8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322545" y="1558351"/>
            <a:ext cx="33451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400" b="1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Improve mood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333916" y="1523188"/>
            <a:ext cx="3861922" cy="8299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400" b="1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Stress relief level</a:t>
            </a:r>
          </a:p>
        </p:txBody>
      </p:sp>
      <p:cxnSp>
        <p:nvCxnSpPr>
          <p:cNvPr id="3" name="直接连接符 2"/>
          <p:cNvCxnSpPr>
            <a:endCxn id="16" idx="3"/>
          </p:cNvCxnSpPr>
          <p:nvPr/>
        </p:nvCxnSpPr>
        <p:spPr>
          <a:xfrm>
            <a:off x="7953375" y="1523092"/>
            <a:ext cx="7032" cy="4443021"/>
          </a:xfrm>
          <a:prstGeom prst="line">
            <a:avLst/>
          </a:prstGeom>
          <a:ln w="6350" cap="flat" cmpd="sng" algn="ctr">
            <a:solidFill>
              <a:schemeClr val="bg1">
                <a:lumMod val="75000"/>
              </a:schemeClr>
            </a:solidFill>
            <a:prstDash val="dash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椭圆 48"/>
          <p:cNvSpPr/>
          <p:nvPr/>
        </p:nvSpPr>
        <p:spPr>
          <a:xfrm>
            <a:off x="356235" y="5723890"/>
            <a:ext cx="1586865" cy="949960"/>
          </a:xfrm>
          <a:prstGeom prst="ellipse">
            <a:avLst/>
          </a:prstGeom>
          <a:solidFill>
            <a:srgbClr val="E1EFD8"/>
          </a:solidFill>
          <a:ln>
            <a:solidFill>
              <a:srgbClr val="8CBC88">
                <a:alpha val="21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圆角矩形 44"/>
          <p:cNvSpPr/>
          <p:nvPr userDrawn="1"/>
        </p:nvSpPr>
        <p:spPr>
          <a:xfrm>
            <a:off x="511810" y="1134110"/>
            <a:ext cx="2407285" cy="635635"/>
          </a:xfrm>
          <a:prstGeom prst="roundRect">
            <a:avLst/>
          </a:prstGeom>
          <a:solidFill>
            <a:srgbClr val="8CBC88"/>
          </a:solidFill>
          <a:ln w="254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  <a:latin typeface="Arial" panose="020B0604020202090204" pitchFamily="34" charset="0"/>
              <a:ea typeface="宋体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303135" y="586867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940" y="57150"/>
            <a:ext cx="4143375" cy="723900"/>
          </a:xfrm>
          <a:prstGeom prst="rect">
            <a:avLst/>
          </a:prstGeom>
        </p:spPr>
      </p:pic>
      <p:sp>
        <p:nvSpPr>
          <p:cNvPr id="62" name="圆角矩形 61"/>
          <p:cNvSpPr/>
          <p:nvPr userDrawn="1"/>
        </p:nvSpPr>
        <p:spPr>
          <a:xfrm>
            <a:off x="356235" y="222768"/>
            <a:ext cx="3716009" cy="637587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 w="12700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altLang="zh-CN" b="1">
                <a:solidFill>
                  <a:schemeClr val="bg1"/>
                </a:solidFill>
              </a:rPr>
              <a:t>WecPro</a:t>
            </a:r>
            <a:r>
              <a:rPr lang="en-US" altLang="zh-CN" sz="2400" b="1" baseline="30000" dirty="0">
                <a:solidFill>
                  <a:schemeClr val="bg1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®</a:t>
            </a:r>
            <a:r>
              <a:rPr lang="zh-CN" altLang="en-US" b="1">
                <a:solidFill>
                  <a:schemeClr val="bg1"/>
                </a:solidFill>
              </a:rPr>
              <a:t>-</a:t>
            </a:r>
            <a:r>
              <a:rPr lang="en-US" altLang="zh-CN" b="1">
                <a:solidFill>
                  <a:schemeClr val="bg1"/>
                </a:solidFill>
              </a:rPr>
              <a:t>Metabolic Health</a:t>
            </a:r>
            <a:endParaRPr lang="zh-CN" altLang="en-US" b="1">
              <a:solidFill>
                <a:schemeClr val="bg1"/>
              </a:solidFill>
            </a:endParaRPr>
          </a:p>
        </p:txBody>
      </p:sp>
      <p:cxnSp>
        <p:nvCxnSpPr>
          <p:cNvPr id="28" name="直线连接符 7"/>
          <p:cNvCxnSpPr/>
          <p:nvPr/>
        </p:nvCxnSpPr>
        <p:spPr>
          <a:xfrm>
            <a:off x="181295" y="1852305"/>
            <a:ext cx="11829428" cy="0"/>
          </a:xfrm>
          <a:prstGeom prst="line">
            <a:avLst/>
          </a:prstGeom>
          <a:noFill/>
          <a:ln w="12700" cap="flat" cmpd="sng" algn="ctr">
            <a:solidFill>
              <a:srgbClr val="234423"/>
            </a:solidFill>
            <a:prstDash val="solid"/>
          </a:ln>
          <a:effectLst/>
        </p:spPr>
      </p:cxnSp>
      <p:sp>
        <p:nvSpPr>
          <p:cNvPr id="29" name="矩形 28"/>
          <p:cNvSpPr/>
          <p:nvPr/>
        </p:nvSpPr>
        <p:spPr>
          <a:xfrm>
            <a:off x="250335" y="2042806"/>
            <a:ext cx="11678257" cy="3293758"/>
          </a:xfrm>
          <a:prstGeom prst="rect">
            <a:avLst/>
          </a:prstGeom>
          <a:solidFill>
            <a:srgbClr val="E1EFD8"/>
          </a:solidFill>
          <a:ln w="2540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ea typeface="宋体" pitchFamily="2" charset="-122"/>
              <a:cs typeface="Arial" panose="020B060402020209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243840" y="2060575"/>
            <a:ext cx="6454140" cy="3261360"/>
          </a:xfrm>
          <a:prstGeom prst="rect">
            <a:avLst/>
          </a:prstGeom>
          <a:gradFill>
            <a:gsLst>
              <a:gs pos="0">
                <a:schemeClr val="bg1"/>
              </a:gs>
              <a:gs pos="0">
                <a:schemeClr val="bg1"/>
              </a:gs>
              <a:gs pos="100000">
                <a:srgbClr val="E1EFD8">
                  <a:alpha val="59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7" name="图片 46" descr="资源 13@4x"/>
          <p:cNvPicPr>
            <a:picLocks noChangeAspect="1"/>
          </p:cNvPicPr>
          <p:nvPr/>
        </p:nvPicPr>
        <p:blipFill>
          <a:blip r:embed="rId7">
            <a:alphaModFix amt="9000"/>
          </a:blip>
          <a:srcRect l="11534" t="10795" b="29026"/>
          <a:stretch>
            <a:fillRect/>
          </a:stretch>
        </p:blipFill>
        <p:spPr>
          <a:xfrm>
            <a:off x="234315" y="2036445"/>
            <a:ext cx="6811010" cy="3293745"/>
          </a:xfrm>
          <a:prstGeom prst="rect">
            <a:avLst/>
          </a:prstGeom>
          <a:noFill/>
        </p:spPr>
      </p:pic>
      <p:sp>
        <p:nvSpPr>
          <p:cNvPr id="30" name="文本框 29"/>
          <p:cNvSpPr txBox="1"/>
          <p:nvPr/>
        </p:nvSpPr>
        <p:spPr>
          <a:xfrm>
            <a:off x="3672478" y="2043061"/>
            <a:ext cx="4102682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600" b="1" dirty="0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Solutions</a:t>
            </a:r>
            <a:endParaRPr kumimoji="1" lang="en-US" altLang="zh-CN" sz="2600" b="1" dirty="0">
              <a:solidFill>
                <a:srgbClr val="234423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188299" y="2550136"/>
            <a:ext cx="6095035" cy="222408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lnSpc>
                <a:spcPct val="150000"/>
              </a:lnSpc>
              <a:buClr>
                <a:srgbClr val="595959"/>
              </a:buClr>
              <a:buSzPct val="110000"/>
              <a:buFont typeface="Arial" panose="020B060402020209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Lipid Homeostasis Regulation</a:t>
            </a:r>
          </a:p>
          <a:p>
            <a:pPr marL="285750" indent="-285750" algn="l">
              <a:lnSpc>
                <a:spcPct val="150000"/>
              </a:lnSpc>
              <a:buClr>
                <a:srgbClr val="595959"/>
              </a:buClr>
              <a:buSzPct val="110000"/>
              <a:buFont typeface="Arial" panose="020B060402020209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Weight Management and Metabolic Balance</a:t>
            </a:r>
          </a:p>
          <a:p>
            <a:pPr marL="285750" indent="-285750" algn="l">
              <a:lnSpc>
                <a:spcPct val="150000"/>
              </a:lnSpc>
              <a:buClr>
                <a:srgbClr val="595959"/>
              </a:buClr>
              <a:buSzPct val="110000"/>
              <a:buFont typeface="Arial" panose="020B060402020209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Sports Nutrition and Physical Performance Support</a:t>
            </a:r>
          </a:p>
          <a:p>
            <a:pPr marL="285750" indent="-285750" algn="l">
              <a:lnSpc>
                <a:spcPct val="150000"/>
              </a:lnSpc>
              <a:buClr>
                <a:srgbClr val="595959"/>
              </a:buClr>
              <a:buSzPct val="110000"/>
              <a:buFont typeface="Arial" panose="020B060402020209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Liver Protection and Metabolic Support</a:t>
            </a:r>
          </a:p>
          <a:p>
            <a:pPr marL="285750" indent="-285750" algn="l">
              <a:lnSpc>
                <a:spcPct val="150000"/>
              </a:lnSpc>
              <a:buClr>
                <a:srgbClr val="595959"/>
              </a:buClr>
              <a:buSzPct val="110000"/>
              <a:buFont typeface="Arial" panose="020B060402020209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Anti-Aging and Functional Maintenance</a:t>
            </a:r>
          </a:p>
          <a:p>
            <a:pPr marL="285750" indent="-285750" algn="l">
              <a:lnSpc>
                <a:spcPct val="150000"/>
              </a:lnSpc>
              <a:buClr>
                <a:srgbClr val="595959"/>
              </a:buClr>
              <a:buSzPct val="110000"/>
              <a:buFont typeface="Arial" panose="020B060402020209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Glycemic Homeostasis Regulation</a:t>
            </a:r>
          </a:p>
          <a:p>
            <a:pPr marL="285750" indent="-285750" algn="l">
              <a:lnSpc>
                <a:spcPct val="150000"/>
              </a:lnSpc>
              <a:buClr>
                <a:srgbClr val="595959"/>
              </a:buClr>
              <a:buSzPct val="110000"/>
              <a:buFont typeface="Arial" panose="020B060402020209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GLP-1 Functional Modulation</a:t>
            </a:r>
          </a:p>
          <a:p>
            <a:pPr marL="285750" indent="-285750" fontAlgn="auto">
              <a:lnSpc>
                <a:spcPct val="150000"/>
              </a:lnSpc>
              <a:buClr>
                <a:srgbClr val="FF6D6A"/>
              </a:buClr>
              <a:buSzPct val="70000"/>
              <a:buFont typeface="Wingdings" panose="05000000000000000000" pitchFamily="2" charset="2"/>
              <a:buChar char="l"/>
            </a:pP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cxnSp>
        <p:nvCxnSpPr>
          <p:cNvPr id="35" name="直线连接符 13"/>
          <p:cNvCxnSpPr/>
          <p:nvPr/>
        </p:nvCxnSpPr>
        <p:spPr>
          <a:xfrm>
            <a:off x="181278" y="5530259"/>
            <a:ext cx="11829429" cy="0"/>
          </a:xfrm>
          <a:prstGeom prst="line">
            <a:avLst/>
          </a:prstGeom>
          <a:noFill/>
          <a:ln w="12700" cap="flat" cmpd="sng" algn="ctr">
            <a:solidFill>
              <a:srgbClr val="234423"/>
            </a:solidFill>
            <a:prstDash val="solid"/>
          </a:ln>
          <a:effectLst/>
        </p:spPr>
      </p:cxnSp>
      <p:grpSp>
        <p:nvGrpSpPr>
          <p:cNvPr id="51" name="组合 50"/>
          <p:cNvGrpSpPr/>
          <p:nvPr>
            <p:custDataLst>
              <p:tags r:id="rId1"/>
            </p:custDataLst>
          </p:nvPr>
        </p:nvGrpSpPr>
        <p:grpSpPr>
          <a:xfrm>
            <a:off x="244157" y="5646432"/>
            <a:ext cx="1657985" cy="953135"/>
            <a:chOff x="9159318" y="2154198"/>
            <a:chExt cx="1657985" cy="953135"/>
          </a:xfrm>
        </p:grpSpPr>
        <p:sp>
          <p:nvSpPr>
            <p:cNvPr id="52" name="矩形 51"/>
            <p:cNvSpPr/>
            <p:nvPr>
              <p:custDataLst>
                <p:tags r:id="rId2"/>
              </p:custDataLst>
            </p:nvPr>
          </p:nvSpPr>
          <p:spPr>
            <a:xfrm>
              <a:off x="9159318" y="2154198"/>
              <a:ext cx="1657985" cy="95313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B9BAA"/>
                  </a:solidFill>
                </a14:hiddenFill>
              </a:ext>
            </a:extLst>
          </p:spPr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accent2">
                    <a:lumMod val="75000"/>
                  </a:schemeClr>
                </a:solidFill>
                <a:latin typeface="Arial" panose="020B0604020202090204" pitchFamily="34" charset="0"/>
                <a:ea typeface="宋体" pitchFamily="2" charset="-122"/>
              </a:endParaRPr>
            </a:p>
          </p:txBody>
        </p:sp>
        <p:sp>
          <p:nvSpPr>
            <p:cNvPr id="53" name="文本框 52"/>
            <p:cNvSpPr txBox="1"/>
            <p:nvPr>
              <p:custDataLst>
                <p:tags r:id="rId3"/>
              </p:custDataLst>
            </p:nvPr>
          </p:nvSpPr>
          <p:spPr>
            <a:xfrm>
              <a:off x="9286318" y="2363748"/>
              <a:ext cx="153098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2400" b="1" dirty="0">
                  <a:solidFill>
                    <a:srgbClr val="234423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29+</a:t>
              </a:r>
              <a:r>
                <a:rPr kumimoji="1" lang="en-US" altLang="zh-CN" sz="1600" b="1" dirty="0">
                  <a:solidFill>
                    <a:srgbClr val="234423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 </a:t>
              </a:r>
            </a:p>
            <a:p>
              <a:pPr algn="ctr"/>
              <a:r>
                <a:rPr kumimoji="1" lang="en-US" altLang="zh-CN" sz="1200" b="1" dirty="0">
                  <a:solidFill>
                    <a:srgbClr val="234423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Clinical Studies</a:t>
              </a: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5942965" y="5690235"/>
            <a:ext cx="5892165" cy="1087755"/>
            <a:chOff x="3427" y="8993"/>
            <a:chExt cx="9279" cy="1713"/>
          </a:xfrm>
        </p:grpSpPr>
        <p:sp>
          <p:nvSpPr>
            <p:cNvPr id="37" name="文本框 36"/>
            <p:cNvSpPr txBox="1"/>
            <p:nvPr/>
          </p:nvSpPr>
          <p:spPr>
            <a:xfrm>
              <a:off x="3427" y="9245"/>
              <a:ext cx="3240" cy="1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>
                  <a:solidFill>
                    <a:schemeClr val="accent6">
                      <a:lumMod val="50000"/>
                    </a:schemeClr>
                  </a:solidFill>
                  <a:sym typeface="+mn-ea"/>
                </a:rPr>
                <a:t>BL21</a:t>
              </a:r>
            </a:p>
            <a:p>
              <a:pPr algn="ctr"/>
              <a:r>
                <a:rPr lang="en-US" altLang="zh-CN" sz="1000" b="1" i="1">
                  <a:solidFill>
                    <a:srgbClr val="234423"/>
                  </a:solidFill>
                  <a:sym typeface="+mn-ea"/>
                </a:rPr>
                <a:t>Bifidobacterium longum </a:t>
              </a:r>
            </a:p>
            <a:p>
              <a:pPr algn="ctr"/>
              <a:r>
                <a:rPr lang="en-US" altLang="zh-CN" sz="1000" b="1">
                  <a:solidFill>
                    <a:srgbClr val="234423"/>
                  </a:solidFill>
                  <a:latin typeface="Arial Bold" panose="020B0604020202090204" charset="0"/>
                  <a:cs typeface="Arial Bold" panose="020B0604020202090204" charset="0"/>
                  <a:sym typeface="+mn-ea"/>
                </a:rPr>
                <a:t>subsp. </a:t>
              </a:r>
              <a:r>
                <a:rPr lang="en-US" altLang="zh-CN" sz="1000" b="1" i="1">
                  <a:solidFill>
                    <a:srgbClr val="234423"/>
                  </a:solidFill>
                  <a:sym typeface="+mn-ea"/>
                </a:rPr>
                <a:t>longum</a:t>
              </a: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3813" y="8993"/>
              <a:ext cx="8893" cy="1713"/>
              <a:chOff x="3637" y="9140"/>
              <a:chExt cx="8893" cy="1713"/>
            </a:xfrm>
          </p:grpSpPr>
          <p:sp>
            <p:nvSpPr>
              <p:cNvPr id="39" name="文本框 38"/>
              <p:cNvSpPr txBox="1"/>
              <p:nvPr/>
            </p:nvSpPr>
            <p:spPr>
              <a:xfrm>
                <a:off x="9380" y="9401"/>
                <a:ext cx="3150" cy="11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0" algn="ctr" defTabSz="0" fontAlgn="auto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kumimoji="1" lang="en-US" altLang="zh-CN" b="1" dirty="0">
                    <a:solidFill>
                      <a:srgbClr val="234423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BBr60</a:t>
                </a:r>
              </a:p>
              <a:p>
                <a:pPr indent="0" algn="ctr" defTabSz="0" fontAlgn="auto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kumimoji="1" lang="en-US" altLang="zh-CN" sz="1200" b="1" i="1" dirty="0">
                    <a:solidFill>
                      <a:srgbClr val="234423"/>
                    </a:solidFill>
                    <a:latin typeface="Arial Bold Italic" panose="020B0604020202090204" charset="0"/>
                    <a:cs typeface="Arial Bold Italic" panose="020B0604020202090204" charset="0"/>
                    <a:sym typeface="+mn-ea"/>
                  </a:rPr>
                  <a:t>Bifidobacterium </a:t>
                </a:r>
              </a:p>
              <a:p>
                <a:pPr indent="0" algn="ctr" defTabSz="0" fontAlgn="auto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kumimoji="1" lang="en-US" altLang="zh-CN" sz="1200" b="1" i="1" dirty="0">
                    <a:solidFill>
                      <a:srgbClr val="234423"/>
                    </a:solidFill>
                    <a:latin typeface="Arial Bold Italic" panose="020B0604020202090204" charset="0"/>
                    <a:cs typeface="Arial Bold Italic" panose="020B0604020202090204" charset="0"/>
                    <a:sym typeface="+mn-ea"/>
                  </a:rPr>
                  <a:t>breve </a:t>
                </a:r>
              </a:p>
            </p:txBody>
          </p:sp>
          <p:sp>
            <p:nvSpPr>
              <p:cNvPr id="41" name="文本框 40"/>
              <p:cNvSpPr txBox="1"/>
              <p:nvPr/>
            </p:nvSpPr>
            <p:spPr>
              <a:xfrm>
                <a:off x="6690" y="9401"/>
                <a:ext cx="2585" cy="14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b="1" dirty="0">
                    <a:solidFill>
                      <a:srgbClr val="234423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LRa05</a:t>
                </a:r>
              </a:p>
              <a:p>
                <a:pPr algn="ctr"/>
                <a:r>
                  <a:rPr kumimoji="1" lang="en-US" altLang="zh-CN" sz="1200" b="1" i="1" dirty="0">
                    <a:solidFill>
                      <a:srgbClr val="234423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Lacticaseibacillus rhamnosus</a:t>
                </a:r>
                <a:r>
                  <a:rPr kumimoji="1" lang="en-US" altLang="zh-CN" sz="1200" b="1" i="1" dirty="0">
                    <a:solidFill>
                      <a:srgbClr val="AF3014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 </a:t>
                </a:r>
                <a:endParaRPr kumimoji="1" lang="en-US" altLang="zh-CN" sz="1200" b="1" i="1" dirty="0">
                  <a:solidFill>
                    <a:srgbClr val="AF3014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pPr algn="ctr"/>
                <a:endParaRPr kumimoji="1" lang="en-US" altLang="zh-CN" sz="1200" b="1" i="1" dirty="0">
                  <a:solidFill>
                    <a:srgbClr val="AF3014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42" name="椭圆 41"/>
              <p:cNvSpPr/>
              <p:nvPr/>
            </p:nvSpPr>
            <p:spPr>
              <a:xfrm>
                <a:off x="3637" y="9140"/>
                <a:ext cx="2499" cy="1496"/>
              </a:xfrm>
              <a:prstGeom prst="ellipse">
                <a:avLst/>
              </a:prstGeom>
              <a:noFill/>
              <a:ln>
                <a:solidFill>
                  <a:srgbClr val="234423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</a:extLst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椭圆 42"/>
              <p:cNvSpPr/>
              <p:nvPr/>
            </p:nvSpPr>
            <p:spPr>
              <a:xfrm>
                <a:off x="6702" y="9140"/>
                <a:ext cx="2499" cy="1496"/>
              </a:xfrm>
              <a:prstGeom prst="ellipse">
                <a:avLst/>
              </a:prstGeom>
              <a:noFill/>
              <a:ln>
                <a:solidFill>
                  <a:srgbClr val="234423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</a:extLst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椭圆 43"/>
              <p:cNvSpPr/>
              <p:nvPr/>
            </p:nvSpPr>
            <p:spPr>
              <a:xfrm>
                <a:off x="9658" y="9207"/>
                <a:ext cx="2499" cy="1496"/>
              </a:xfrm>
              <a:prstGeom prst="ellipse">
                <a:avLst/>
              </a:prstGeom>
              <a:noFill/>
              <a:ln>
                <a:solidFill>
                  <a:srgbClr val="234423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</a:extLst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54" name="文本框 53"/>
          <p:cNvSpPr txBox="1"/>
          <p:nvPr userDrawn="1"/>
        </p:nvSpPr>
        <p:spPr>
          <a:xfrm>
            <a:off x="544859" y="1169668"/>
            <a:ext cx="2275205" cy="570875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indent="0" algn="ctr">
              <a:buNone/>
            </a:pPr>
            <a:r>
              <a:rPr lang="en-US" altLang="zh-CN" sz="1600" b="1">
                <a:solidFill>
                  <a:srgbClr val="FFFFFF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Designed specifically for m</a:t>
            </a:r>
            <a:r>
              <a:rPr lang="en-US" altLang="zh-CN" sz="1600" b="1">
                <a:solidFill>
                  <a:schemeClr val="bg1"/>
                </a:solidFill>
                <a:sym typeface="+mn-ea"/>
              </a:rPr>
              <a:t>etabolic</a:t>
            </a:r>
            <a:r>
              <a:rPr lang="en-US" altLang="zh-CN" sz="1600" b="1">
                <a:solidFill>
                  <a:srgbClr val="FFFFFF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health </a:t>
            </a:r>
            <a:endParaRPr lang="zh-CN" altLang="en-US" b="1">
              <a:solidFill>
                <a:srgbClr val="FFFFFF"/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55" name="文本框 54"/>
          <p:cNvSpPr txBox="1"/>
          <p:nvPr userDrawn="1"/>
        </p:nvSpPr>
        <p:spPr>
          <a:xfrm>
            <a:off x="3060065" y="1197610"/>
            <a:ext cx="8097520" cy="5835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 b="1">
                <a:solidFill>
                  <a:srgbClr val="000000">
                    <a:lumMod val="65000"/>
                    <a:lumOff val="35000"/>
                  </a:srgbClr>
                </a:solidFill>
              </a:rPr>
              <a:t>Supports metabolic balance and weight management, including healthier control of blood glucose, lipids, and blood pressure.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24865" y="2609215"/>
            <a:ext cx="5026025" cy="24187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60000"/>
              </a:lnSpc>
              <a:buClr>
                <a:srgbClr val="595959"/>
              </a:buClr>
              <a:buSzPct val="110000"/>
              <a:buFont typeface="Arial" panose="020B060402020209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90204" charset="0"/>
                <a:ea typeface="黑体" panose="02010609060101010101" charset="-122"/>
                <a:cs typeface="Arial Regular" panose="020B0604020202090204" charset="0"/>
                <a:sym typeface="+mn-ea"/>
              </a:rPr>
              <a:t>Relief of Alcohol-Related Discomfort  </a:t>
            </a:r>
          </a:p>
          <a:p>
            <a:pPr marL="285750" indent="-285750" fontAlgn="auto">
              <a:lnSpc>
                <a:spcPct val="160000"/>
              </a:lnSpc>
              <a:buClr>
                <a:srgbClr val="595959"/>
              </a:buClr>
              <a:buSzPct val="110000"/>
              <a:buFont typeface="Arial" panose="020B060402020209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90204" charset="0"/>
                <a:ea typeface="黑体" panose="02010609060101010101" charset="-122"/>
                <a:cs typeface="Arial Regular" panose="020B0604020202090204" charset="0"/>
                <a:sym typeface="+mn-ea"/>
              </a:rPr>
              <a:t>Body Management and Muscle Support</a:t>
            </a:r>
          </a:p>
          <a:p>
            <a:pPr marL="285750" indent="-285750" fontAlgn="auto">
              <a:lnSpc>
                <a:spcPct val="160000"/>
              </a:lnSpc>
              <a:buClr>
                <a:srgbClr val="595959"/>
              </a:buClr>
              <a:buSzPct val="110000"/>
              <a:buFont typeface="Arial" panose="020B060402020209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90204" charset="0"/>
                <a:ea typeface="黑体" panose="02010609060101010101" charset="-122"/>
                <a:cs typeface="Arial Regular" panose="020B0604020202090204" charset="0"/>
                <a:sym typeface="+mn-ea"/>
              </a:rPr>
              <a:t>Uric Acid Metabolism Regulation</a:t>
            </a:r>
          </a:p>
          <a:p>
            <a:pPr marL="285750" indent="-285750" fontAlgn="auto">
              <a:lnSpc>
                <a:spcPct val="160000"/>
              </a:lnSpc>
              <a:buClr>
                <a:srgbClr val="595959"/>
              </a:buClr>
              <a:buSzPct val="110000"/>
              <a:buFont typeface="Arial" panose="020B060402020209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90204" charset="0"/>
                <a:ea typeface="黑体" panose="02010609060101010101" charset="-122"/>
                <a:cs typeface="Arial Regular" panose="020B0604020202090204" charset="0"/>
                <a:sym typeface="+mn-ea"/>
              </a:rPr>
              <a:t>Blood Pressure Homeostasis Support</a:t>
            </a:r>
          </a:p>
          <a:p>
            <a:pPr marL="285750" indent="-285750" fontAlgn="auto">
              <a:lnSpc>
                <a:spcPct val="160000"/>
              </a:lnSpc>
              <a:buClr>
                <a:srgbClr val="595959"/>
              </a:buClr>
              <a:buSzPct val="110000"/>
              <a:buFont typeface="Arial" panose="020B060402020209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90204" charset="0"/>
                <a:ea typeface="黑体" panose="02010609060101010101" charset="-122"/>
                <a:cs typeface="Arial Regular" panose="020B0604020202090204" charset="0"/>
                <a:sym typeface="+mn-ea"/>
              </a:rPr>
              <a:t>Integrated Management of Hypertension, </a:t>
            </a:r>
          </a:p>
          <a:p>
            <a:pPr indent="0" fontAlgn="auto">
              <a:lnSpc>
                <a:spcPct val="160000"/>
              </a:lnSpc>
              <a:buClr>
                <a:srgbClr val="595959"/>
              </a:buClr>
              <a:buSzPct val="110000"/>
              <a:buFont typeface="Arial" panose="020B0604020202090204" pitchFamily="34" charset="0"/>
              <a:buNone/>
            </a:pP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90204" charset="0"/>
                <a:ea typeface="黑体" panose="02010609060101010101" charset="-122"/>
                <a:cs typeface="Arial Regular" panose="020B0604020202090204" charset="0"/>
                <a:sym typeface="+mn-ea"/>
              </a:rPr>
              <a:t>     Hyperglycemia, and Hyperlipidemia</a:t>
            </a:r>
          </a:p>
          <a:p>
            <a:pPr marL="285750" indent="-285750" fontAlgn="auto">
              <a:lnSpc>
                <a:spcPct val="120000"/>
              </a:lnSpc>
              <a:buClr>
                <a:srgbClr val="FF6D6A"/>
              </a:buClr>
              <a:buSzPct val="70000"/>
              <a:buFont typeface="Arial" panose="020B0604020202090204" pitchFamily="34" charset="0"/>
              <a:buChar char="•"/>
            </a:pPr>
            <a:endParaRPr kumimoji="1" lang="en-US" altLang="zh-CN" sz="1600" dirty="0">
              <a:solidFill>
                <a:schemeClr val="bg2">
                  <a:lumMod val="50000"/>
                </a:schemeClr>
              </a:solidFill>
              <a:latin typeface="Arial Regular" panose="020B0604020202090204" charset="0"/>
              <a:ea typeface="黑体" panose="02010609060101010101" charset="-122"/>
              <a:cs typeface="Arial Regular" panose="020B0604020202090204" charset="0"/>
              <a:sym typeface="+mn-ea"/>
            </a:endParaRPr>
          </a:p>
          <a:p>
            <a:pPr marL="285750" indent="-285750" fontAlgn="auto">
              <a:lnSpc>
                <a:spcPct val="100000"/>
              </a:lnSpc>
              <a:buClr>
                <a:srgbClr val="FF6D6A"/>
              </a:buClr>
              <a:buSzPct val="70000"/>
              <a:buFont typeface="Arial" panose="020B0604020202090204" pitchFamily="34" charset="0"/>
              <a:buChar char="•"/>
            </a:pPr>
            <a:endParaRPr kumimoji="1" lang="en-US" altLang="zh-CN" sz="1600" dirty="0">
              <a:solidFill>
                <a:schemeClr val="bg2">
                  <a:lumMod val="50000"/>
                </a:schemeClr>
              </a:solidFill>
              <a:latin typeface="Arial Regular" panose="020B0604020202090204" charset="0"/>
              <a:ea typeface="黑体" panose="02010609060101010101" charset="-122"/>
              <a:cs typeface="Arial Regular" panose="020B0604020202090204" charset="0"/>
              <a:sym typeface="+mn-ea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8133715" cy="706755"/>
            <a:chOff x="400" y="1020"/>
            <a:chExt cx="12809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920" y="1020"/>
              <a:ext cx="10289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Weight Management and Metabolic Balance</a:t>
              </a:r>
              <a:endParaRPr lang="en-US" altLang="zh-CN"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703542" y="1146188"/>
            <a:ext cx="5671185" cy="81026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Bifidobacterium breve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BBr60;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Lacticaseibacillus rhamnosus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LRa05;</a:t>
            </a: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Bifidobacterium longum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subsp.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longum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BL21;</a:t>
            </a:r>
            <a:r>
              <a:rPr lang="en-US" altLang="zh-CN" sz="1200" b="1">
                <a:solidFill>
                  <a:srgbClr val="C00000"/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Lactiplantibacillus plantarum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Lp90;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Limosilactobacillus reuteri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LR08;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BC99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graphicFrame>
        <p:nvGraphicFramePr>
          <p:cNvPr id="6" name="表格 5"/>
          <p:cNvGraphicFramePr/>
          <p:nvPr/>
        </p:nvGraphicFramePr>
        <p:xfrm>
          <a:off x="703505" y="5016508"/>
          <a:ext cx="5231863" cy="800100"/>
        </p:xfrm>
        <a:graphic>
          <a:graphicData uri="http://schemas.openxmlformats.org/drawingml/2006/table">
            <a:tbl>
              <a:tblPr/>
              <a:tblGrid>
                <a:gridCol w="28073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244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BBr60</a:t>
                      </a:r>
                      <a:r>
                        <a:rPr kumimoji="1" lang="en-US" sz="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NCT06305650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LRa05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:NCT06821789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BL21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:NCT06140641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Lp90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:NCT06987279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LRa05+LR08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:NCT07013409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BC99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:NCT06077383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文本框 6"/>
          <p:cNvSpPr txBox="1"/>
          <p:nvPr userDrawn="1"/>
        </p:nvSpPr>
        <p:spPr>
          <a:xfrm>
            <a:off x="703619" y="2614324"/>
            <a:ext cx="4640974" cy="922020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Improves energy metabolism efficiency</a:t>
            </a: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Supports weight management</a:t>
            </a: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Aids in fat reduction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974965" y="1185545"/>
            <a:ext cx="3929380" cy="5810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0" indent="0" algn="l" defTabSz="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/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Green Tea Powder; Blood Orange Concentrate Powder</a:t>
            </a:r>
          </a:p>
          <a:p>
            <a:pPr marL="0" indent="0" algn="l" defTabSz="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Acacia Gum; Potato Starch</a:t>
            </a:r>
          </a:p>
          <a:p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图片 2" descr="将图片变清晰"/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1898015" y="666115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8693785" cy="706755"/>
            <a:chOff x="400" y="1020"/>
            <a:chExt cx="13691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973" y="1020"/>
              <a:ext cx="11118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Weight Management and Metabolic Balance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303135" y="614299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>
            <p:custDataLst>
              <p:tags r:id="rId1"/>
            </p:custDataLst>
          </p:nvPr>
        </p:nvSpPr>
        <p:spPr>
          <a:xfrm>
            <a:off x="4256405" y="3838575"/>
            <a:ext cx="7384415" cy="2568575"/>
          </a:xfrm>
          <a:prstGeom prst="roundRect">
            <a:avLst>
              <a:gd name="adj" fmla="val 294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74" name="圆角矩形 73"/>
          <p:cNvSpPr/>
          <p:nvPr>
            <p:custDataLst>
              <p:tags r:id="rId2"/>
            </p:custDataLst>
          </p:nvPr>
        </p:nvSpPr>
        <p:spPr>
          <a:xfrm>
            <a:off x="4270375" y="1229360"/>
            <a:ext cx="7384415" cy="2438915"/>
          </a:xfrm>
          <a:prstGeom prst="roundRect">
            <a:avLst>
              <a:gd name="adj" fmla="val 3463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75" name="圆角矩形 74"/>
          <p:cNvSpPr/>
          <p:nvPr/>
        </p:nvSpPr>
        <p:spPr>
          <a:xfrm>
            <a:off x="294120" y="1465926"/>
            <a:ext cx="3459085" cy="4251649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92D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72237" y="2038043"/>
            <a:ext cx="3302905" cy="37820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/>
                <a:ea typeface="思源黑体 CN Bold" panose="020B0800000000000000" charset="-122"/>
                <a:cs typeface="Calibri" panose="020F0502020204030204" charset="0"/>
                <a:sym typeface="+mn-ea"/>
              </a:rPr>
              <a:t>Supported healthy weight management by promoting weight reduction and stability.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90204"/>
              <a:ea typeface="思源黑体 CN Bold" panose="020B0800000000000000" charset="-122"/>
              <a:cs typeface="Calibri" panose="020F050202020403020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/>
                <a:ea typeface="思源黑体 CN Bold" panose="020B0800000000000000" charset="-122"/>
                <a:cs typeface="Calibri" panose="020F0502020204030204" charset="0"/>
                <a:sym typeface="+mn-ea"/>
              </a:rPr>
              <a:t>Modulated gut microecology and key metabolic pathways to enhance energy metabolism efficiency.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90204"/>
              <a:ea typeface="思源黑体 CN Bold" panose="020B0800000000000000" charset="-122"/>
              <a:cs typeface="Calibri" panose="020F050202020403020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/>
                <a:ea typeface="思源黑体 CN Bold" panose="020B0800000000000000" charset="-122"/>
                <a:cs typeface="Calibri" panose="020F0502020204030204" charset="0"/>
                <a:sym typeface="+mn-ea"/>
              </a:rPr>
              <a:t>Maintained homeostasis of blood glucose, blood lipids, and inflammation-related indicators.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90204"/>
              <a:ea typeface="思源黑体 CN Bold" panose="020B0800000000000000" charset="-122"/>
              <a:cs typeface="Calibri" panose="020F050202020403020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/>
                <a:ea typeface="思源黑体 CN Bold" panose="020B0800000000000000" charset="-122"/>
                <a:cs typeface="Calibri" panose="020F0502020204030204" charset="0"/>
                <a:sym typeface="+mn-ea"/>
              </a:rPr>
              <a:t>Modulated GLP-1 levels to support long-term metabolic health and reduce the risk of metabolic disturbances.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/>
              <a:ea typeface="思源黑体 CN Bold" panose="020B0800000000000000" charset="-122"/>
              <a:cs typeface="Calibri" panose="020F0502020204030204" charset="0"/>
            </a:endParaRPr>
          </a:p>
          <a:p>
            <a:pPr indent="0" algn="l" fontAlgn="auto">
              <a:lnSpc>
                <a:spcPct val="130000"/>
              </a:lnSpc>
              <a:spcAft>
                <a:spcPts val="600"/>
              </a:spcAft>
              <a:buClrTx/>
              <a:buSzTx/>
              <a:buFont typeface="Wingdings" panose="05000000000000000000" charset="0"/>
              <a:buNone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/>
              <a:ea typeface="思源黑体 CN Bold" panose="020B0800000000000000" charset="-122"/>
              <a:cs typeface="Calibri" panose="020F05020202040302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03491" y="5775000"/>
            <a:ext cx="17005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9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DOI: 10.3390/ijms252010871</a:t>
            </a:r>
          </a:p>
          <a:p>
            <a:r>
              <a:rPr kumimoji="1" lang="en-US" altLang="zh-CN" sz="9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DOI: 10.3390/nu16233990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772739" y="1668473"/>
            <a:ext cx="2501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234423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  <a:endParaRPr kumimoji="1" lang="en-US" altLang="zh-CN" b="1" dirty="0">
              <a:solidFill>
                <a:srgbClr val="234423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9"/>
          <a:stretch>
            <a:fillRect/>
          </a:stretch>
        </p:blipFill>
        <p:spPr>
          <a:xfrm>
            <a:off x="4915535" y="1336040"/>
            <a:ext cx="1791335" cy="170688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0"/>
          <a:stretch>
            <a:fillRect/>
          </a:stretch>
        </p:blipFill>
        <p:spPr>
          <a:xfrm>
            <a:off x="5283200" y="3887470"/>
            <a:ext cx="1869440" cy="1705610"/>
          </a:xfrm>
          <a:prstGeom prst="rect">
            <a:avLst/>
          </a:prstGeom>
        </p:spPr>
      </p:pic>
      <p:sp>
        <p:nvSpPr>
          <p:cNvPr id="18" name="文本框 17"/>
          <p:cNvSpPr txBox="1"/>
          <p:nvPr>
            <p:custDataLst>
              <p:tags r:id="rId5"/>
            </p:custDataLst>
          </p:nvPr>
        </p:nvSpPr>
        <p:spPr>
          <a:xfrm>
            <a:off x="4765039" y="3163547"/>
            <a:ext cx="2387550" cy="59880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The probiotic group exhibited greater weight loss.</a:t>
            </a:r>
          </a:p>
        </p:txBody>
      </p:sp>
      <p:sp>
        <p:nvSpPr>
          <p:cNvPr id="20" name="文本框 19"/>
          <p:cNvSpPr txBox="1"/>
          <p:nvPr>
            <p:custDataLst>
              <p:tags r:id="rId6"/>
            </p:custDataLst>
          </p:nvPr>
        </p:nvSpPr>
        <p:spPr>
          <a:xfrm>
            <a:off x="4915585" y="5679806"/>
            <a:ext cx="2842300" cy="64897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The probiotic group showed </a:t>
            </a:r>
            <a:r>
              <a:rPr lang="en-US" altLang="zh-CN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higher GLP-1 levels.</a:t>
            </a:r>
          </a:p>
        </p:txBody>
      </p:sp>
      <p:sp>
        <p:nvSpPr>
          <p:cNvPr id="22" name="文本框 21"/>
          <p:cNvSpPr txBox="1"/>
          <p:nvPr>
            <p:custDataLst>
              <p:tags r:id="rId7"/>
            </p:custDataLst>
          </p:nvPr>
        </p:nvSpPr>
        <p:spPr>
          <a:xfrm>
            <a:off x="7379291" y="3163505"/>
            <a:ext cx="4220380" cy="66548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The probiotic group showed a more significant decrease in fat mass and increase in fat-free mass.</a:t>
            </a:r>
          </a:p>
        </p:txBody>
      </p:sp>
      <p:pic>
        <p:nvPicPr>
          <p:cNvPr id="25" name="图片 24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21"/>
          <a:stretch>
            <a:fillRect/>
          </a:stretch>
        </p:blipFill>
        <p:spPr>
          <a:xfrm>
            <a:off x="7097395" y="1339215"/>
            <a:ext cx="1918335" cy="1677670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22"/>
          <a:stretch>
            <a:fillRect/>
          </a:stretch>
        </p:blipFill>
        <p:spPr>
          <a:xfrm>
            <a:off x="9489440" y="1286510"/>
            <a:ext cx="1979295" cy="1730375"/>
          </a:xfrm>
          <a:prstGeom prst="rect">
            <a:avLst/>
          </a:prstGeom>
        </p:spPr>
      </p:pic>
      <p:sp>
        <p:nvSpPr>
          <p:cNvPr id="31" name="文本框 30"/>
          <p:cNvSpPr txBox="1"/>
          <p:nvPr>
            <p:custDataLst>
              <p:tags r:id="rId10"/>
            </p:custDataLst>
          </p:nvPr>
        </p:nvSpPr>
        <p:spPr>
          <a:xfrm>
            <a:off x="8230746" y="5574030"/>
            <a:ext cx="3295774" cy="76835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en-US" altLang="zh-CN" sz="11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Probiotic</a:t>
            </a:r>
            <a:r>
              <a:rPr lang="zh-CN" altLang="en-US" sz="11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1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group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exhibited </a:t>
            </a:r>
            <a:r>
              <a:rPr lang="en-US" altLang="zh-CN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lower fasting blood glucose (FBG) levels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(Week 12: 5.26 </a:t>
            </a:r>
            <a:r>
              <a:rPr lang="en-US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±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 0.57 vs 5.69 </a:t>
            </a:r>
            <a:r>
              <a:rPr lang="en-US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±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 0.86, between-group p = 0.0381),</a:t>
            </a:r>
            <a:r>
              <a:rPr lang="en-US" altLang="zh-CN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improving glycemic homeostasis.</a:t>
            </a:r>
          </a:p>
        </p:txBody>
      </p:sp>
      <p:grpSp>
        <p:nvGrpSpPr>
          <p:cNvPr id="7" name="组合 6"/>
          <p:cNvGrpSpPr/>
          <p:nvPr>
            <p:custDataLst>
              <p:tags r:id="rId11"/>
            </p:custDataLst>
          </p:nvPr>
        </p:nvGrpSpPr>
        <p:grpSpPr>
          <a:xfrm>
            <a:off x="4231014" y="1220432"/>
            <a:ext cx="899795" cy="307975"/>
            <a:chOff x="6777" y="1682"/>
            <a:chExt cx="1417" cy="485"/>
          </a:xfrm>
        </p:grpSpPr>
        <p:sp>
          <p:nvSpPr>
            <p:cNvPr id="3" name="文本框 2"/>
            <p:cNvSpPr txBox="1"/>
            <p:nvPr>
              <p:custDataLst>
                <p:tags r:id="rId16"/>
              </p:custDataLst>
            </p:nvPr>
          </p:nvSpPr>
          <p:spPr>
            <a:xfrm>
              <a:off x="6777" y="1682"/>
              <a:ext cx="1417" cy="4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12 weeks</a:t>
              </a:r>
            </a:p>
          </p:txBody>
        </p:sp>
        <p:sp>
          <p:nvSpPr>
            <p:cNvPr id="4" name="圆角矩形 3"/>
            <p:cNvSpPr/>
            <p:nvPr>
              <p:custDataLst>
                <p:tags r:id="rId17"/>
              </p:custDataLst>
            </p:nvPr>
          </p:nvSpPr>
          <p:spPr>
            <a:xfrm>
              <a:off x="6868" y="1696"/>
              <a:ext cx="1133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9" name="图片 18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23"/>
          <a:stretch>
            <a:fillRect/>
          </a:stretch>
        </p:blipFill>
        <p:spPr>
          <a:xfrm>
            <a:off x="8370570" y="3996055"/>
            <a:ext cx="2247900" cy="15557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270410" y="6407087"/>
            <a:ext cx="7370445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800" b="0" i="0" u="sng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*GLP-1 (Glucagon-like peptide-1)</a:t>
            </a:r>
            <a:r>
              <a:rPr lang="en-US" altLang="zh-CN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: A gut-derived incretin hormone secreted by intestinal L-cells, which plays a key role in blood glucose regulation, energy balance, and metabolic control.</a:t>
            </a:r>
          </a:p>
        </p:txBody>
      </p:sp>
      <p:grpSp>
        <p:nvGrpSpPr>
          <p:cNvPr id="13" name="组合 12"/>
          <p:cNvGrpSpPr/>
          <p:nvPr>
            <p:custDataLst>
              <p:tags r:id="rId13"/>
            </p:custDataLst>
          </p:nvPr>
        </p:nvGrpSpPr>
        <p:grpSpPr>
          <a:xfrm>
            <a:off x="4198620" y="3829050"/>
            <a:ext cx="899795" cy="307975"/>
            <a:chOff x="6777" y="1682"/>
            <a:chExt cx="1417" cy="485"/>
          </a:xfrm>
        </p:grpSpPr>
        <p:sp>
          <p:nvSpPr>
            <p:cNvPr id="15" name="文本框 14"/>
            <p:cNvSpPr txBox="1"/>
            <p:nvPr>
              <p:custDataLst>
                <p:tags r:id="rId14"/>
              </p:custDataLst>
            </p:nvPr>
          </p:nvSpPr>
          <p:spPr>
            <a:xfrm>
              <a:off x="6777" y="1682"/>
              <a:ext cx="1417" cy="4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12 weeks</a:t>
              </a:r>
            </a:p>
          </p:txBody>
        </p:sp>
        <p:sp>
          <p:nvSpPr>
            <p:cNvPr id="17" name="圆角矩形 16"/>
            <p:cNvSpPr/>
            <p:nvPr>
              <p:custDataLst>
                <p:tags r:id="rId15"/>
              </p:custDataLst>
            </p:nvPr>
          </p:nvSpPr>
          <p:spPr>
            <a:xfrm>
              <a:off x="6868" y="1696"/>
              <a:ext cx="1133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5280660" y="2880995"/>
            <a:ext cx="1470025" cy="18351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Times New Roman" panose="02020503050405090304" pitchFamily="18" charset="0"/>
              </a:rPr>
              <a:t>  Placebo                     Probiotics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502525" y="2894330"/>
            <a:ext cx="1470025" cy="18351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Times New Roman" panose="02020503050405090304" pitchFamily="18" charset="0"/>
              </a:rPr>
              <a:t>  Placebo                          Probiotics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9850755" y="2894330"/>
            <a:ext cx="1551940" cy="18351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Times New Roman" panose="02020503050405090304" pitchFamily="18" charset="0"/>
              </a:rPr>
              <a:t>  Placebo                             Probiotics</a:t>
            </a:r>
          </a:p>
        </p:txBody>
      </p:sp>
      <p:pic>
        <p:nvPicPr>
          <p:cNvPr id="23" name="图片 22" descr="将图片变清晰"/>
          <p:cNvPicPr>
            <a:picLocks noChangeAspect="1"/>
          </p:cNvPicPr>
          <p:nvPr/>
        </p:nvPicPr>
        <p:blipFill>
          <a:blip r:embed="rId24">
            <a:grayscl/>
          </a:blip>
          <a:stretch>
            <a:fillRect/>
          </a:stretch>
        </p:blipFill>
        <p:spPr>
          <a:xfrm>
            <a:off x="1898015" y="666115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9465310" cy="706755"/>
            <a:chOff x="400" y="1020"/>
            <a:chExt cx="14906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958" y="1020"/>
              <a:ext cx="12348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Sports Nutrition and Physical Performance Support</a:t>
              </a:r>
              <a:endParaRPr lang="en-US" altLang="zh-CN"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69" y="2207649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49" y="2871859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22" y="1183270"/>
            <a:ext cx="6390640" cy="81026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indent="0" defTabSz="0" fontAlgn="auto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Bifidobacterium breve </a:t>
            </a:r>
            <a:r>
              <a:rPr lang="zh-CN" altLang="en-US" sz="1200" b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BBr60;</a:t>
            </a:r>
            <a:r>
              <a:rPr lang="zh-CN" altLang="en-US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 Lacticaseibacillus rhamnosus </a:t>
            </a:r>
            <a:r>
              <a:rPr lang="zh-CN" altLang="en-US" sz="1200" b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LRa05;</a:t>
            </a:r>
          </a:p>
          <a:p>
            <a:pPr indent="0" defTabSz="0" fontAlgn="auto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Bifidobacterium longum </a:t>
            </a:r>
            <a:r>
              <a:rPr lang="zh-CN" altLang="en-US" sz="1200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subsp.</a:t>
            </a:r>
            <a:r>
              <a:rPr lang="zh-CN" altLang="en-US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 longum </a:t>
            </a:r>
            <a:r>
              <a:rPr lang="zh-CN" altLang="en-US" sz="1200" b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BL21; </a:t>
            </a:r>
            <a:r>
              <a:rPr lang="zh-CN" altLang="en-US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Bifidobacterium animalis 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subsp.</a:t>
            </a:r>
            <a:r>
              <a:rPr lang="zh-CN" altLang="en-US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 lactis </a:t>
            </a:r>
            <a:r>
              <a:rPr lang="zh-CN" altLang="en-US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BLa80;</a:t>
            </a:r>
          </a:p>
          <a:p>
            <a:pPr indent="0" defTabSz="0" fontAlgn="auto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Akkermansia muciniphila </a:t>
            </a:r>
            <a:r>
              <a:rPr lang="zh-CN" altLang="en-US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Akk11/pAkk1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1</a:t>
            </a:r>
            <a:r>
              <a:rPr lang="zh-CN" altLang="en-US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;</a:t>
            </a:r>
            <a:r>
              <a:rPr lang="zh-CN" altLang="en-US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zh-CN" altLang="en-US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Weizmannia coagulans 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BC99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623274" y="2521974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274" y="3356364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274" y="2939169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03554" y="2379099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7" name="文本框 6"/>
          <p:cNvSpPr txBox="1"/>
          <p:nvPr userDrawn="1"/>
        </p:nvSpPr>
        <p:spPr>
          <a:xfrm>
            <a:off x="703593" y="2718218"/>
            <a:ext cx="6423792" cy="922020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Enhances nutrient metabolism efficiency</a:t>
            </a: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Supports physical performance and endurance enhancement</a:t>
            </a: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Promotes post-exercise recovery</a:t>
            </a:r>
            <a:endParaRPr lang="zh-CN" altLang="en-US" b="1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745855" y="1106805"/>
            <a:ext cx="3090545" cy="104902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Vitamin B6; Vitamin K2; </a:t>
            </a:r>
          </a:p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Black Pepper Extract</a:t>
            </a:r>
          </a:p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Resistant Dextrin; </a:t>
            </a:r>
          </a:p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Fructo-oligosaccharides; Potato Starch</a:t>
            </a:r>
          </a:p>
        </p:txBody>
      </p:sp>
      <p:graphicFrame>
        <p:nvGraphicFramePr>
          <p:cNvPr id="9" name="表格 8"/>
          <p:cNvGraphicFramePr/>
          <p:nvPr/>
        </p:nvGraphicFramePr>
        <p:xfrm>
          <a:off x="617898" y="5017644"/>
          <a:ext cx="5050155" cy="1275080"/>
        </p:xfrm>
        <a:graphic>
          <a:graphicData uri="http://schemas.openxmlformats.org/drawingml/2006/table">
            <a:tbl>
              <a:tblPr/>
              <a:tblGrid>
                <a:gridCol w="1866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832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BBr60: </a:t>
                      </a:r>
                    </a:p>
                    <a:p>
                      <a:pPr indent="0">
                        <a:buNone/>
                      </a:pP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NCT06305650</a:t>
                      </a:r>
                    </a:p>
                    <a:p>
                      <a:pPr indent="0">
                        <a:buNone/>
                      </a:pP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NCT06196892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LRa05</a:t>
                      </a:r>
                      <a:r>
                        <a:rPr kumimoji="1" lang="en-US" sz="900" b="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</a:t>
                      </a:r>
                      <a:r>
                        <a:rPr kumimoji="1" lang="en-US" sz="900" b="0" dirty="0">
                          <a:solidFill>
                            <a:srgbClr val="C0000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 </a:t>
                      </a:r>
                    </a:p>
                    <a:p>
                      <a:pPr indent="0">
                        <a:buNone/>
                      </a:pP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ChiCTR2300073308</a:t>
                      </a:r>
                    </a:p>
                    <a:p>
                      <a:pPr indent="0">
                        <a:buNone/>
                      </a:pP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 NCT06901791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BL21</a:t>
                      </a:r>
                      <a:r>
                        <a:rPr kumimoji="1" lang="en-US" sz="900" b="0" dirty="0">
                          <a:solidFill>
                            <a:srgbClr val="C0000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 NCT06140641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BLa80</a:t>
                      </a:r>
                      <a:r>
                        <a:rPr kumimoji="1" lang="en-US" sz="900" b="0" dirty="0">
                          <a:solidFill>
                            <a:srgbClr val="C0000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 ChiCTR2300073412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Akk11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NCT06653101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pAkk11: </a:t>
                      </a:r>
                    </a:p>
                    <a:p>
                      <a:pPr indent="0">
                        <a:buNone/>
                      </a:pP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NCT06964932</a:t>
                      </a:r>
                    </a:p>
                    <a:p>
                      <a:pPr indent="0">
                        <a:buNone/>
                      </a:pP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NCT06964919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6700">
                <a:tc gridSpan="2"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BC99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NCT06307821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6" name="图片 5" descr="将图片变清晰"/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1898015" y="666115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10735310" cy="706755"/>
            <a:chOff x="400" y="1020"/>
            <a:chExt cx="16906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951" y="1020"/>
              <a:ext cx="14355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Sports Nutrition and Physical Performance Support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149742" y="6022233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圆角矩形 21"/>
          <p:cNvSpPr/>
          <p:nvPr>
            <p:custDataLst>
              <p:tags r:id="rId1"/>
            </p:custDataLst>
          </p:nvPr>
        </p:nvSpPr>
        <p:spPr>
          <a:xfrm>
            <a:off x="4216153" y="3919226"/>
            <a:ext cx="7384415" cy="2568575"/>
          </a:xfrm>
          <a:prstGeom prst="roundRect">
            <a:avLst>
              <a:gd name="adj" fmla="val 1878"/>
            </a:avLst>
          </a:prstGeom>
          <a:solidFill>
            <a:srgbClr val="FFFFFF"/>
          </a:solidFill>
          <a:ln w="25400" cap="flat" cmpd="sng" algn="ctr">
            <a:solidFill>
              <a:srgbClr val="FFFFFF">
                <a:lumMod val="8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23" name="圆角矩形 22"/>
          <p:cNvSpPr/>
          <p:nvPr>
            <p:custDataLst>
              <p:tags r:id="rId2"/>
            </p:custDataLst>
          </p:nvPr>
        </p:nvSpPr>
        <p:spPr>
          <a:xfrm>
            <a:off x="4216788" y="1316361"/>
            <a:ext cx="7384415" cy="2529840"/>
          </a:xfrm>
          <a:prstGeom prst="roundRect">
            <a:avLst>
              <a:gd name="adj" fmla="val 1606"/>
            </a:avLst>
          </a:prstGeom>
          <a:solidFill>
            <a:srgbClr val="FFFFFF"/>
          </a:solidFill>
          <a:ln w="25400" cap="flat" cmpd="sng" algn="ctr">
            <a:solidFill>
              <a:srgbClr val="FFFFFF">
                <a:lumMod val="8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465108" y="1628174"/>
            <a:ext cx="3267599" cy="4254773"/>
          </a:xfrm>
          <a:prstGeom prst="roundRect">
            <a:avLst>
              <a:gd name="adj" fmla="val 4428"/>
            </a:avLst>
          </a:prstGeom>
          <a:solidFill>
            <a:srgbClr val="FFFFFF"/>
          </a:solidFill>
          <a:ln w="25400" cap="flat" cmpd="sng" algn="ctr">
            <a:solidFill>
              <a:srgbClr val="92D050"/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65134" y="5969612"/>
            <a:ext cx="1548130" cy="2571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0" algn="l" fontAlgn="auto">
              <a:lnSpc>
                <a:spcPct val="120000"/>
              </a:lnSpc>
              <a:spcAft>
                <a:spcPts val="600"/>
              </a:spcAft>
              <a:buNone/>
            </a:pPr>
            <a:r>
              <a:rPr kumimoji="1" lang="en-US" altLang="zh-CN" sz="9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DOI:</a:t>
            </a:r>
            <a:r>
              <a:rPr kumimoji="1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 </a:t>
            </a:r>
            <a:r>
              <a:rPr kumimoji="1" lang="zh-CN" altLang="en-US" sz="900" b="1" dirty="0">
                <a:solidFill>
                  <a:schemeClr val="tx1">
                    <a:lumMod val="75000"/>
                    <a:lumOff val="25000"/>
                  </a:schemeClr>
                </a:solidFill>
                <a:hlinkClick r:id="rId18"/>
              </a:rPr>
              <a:t>10.3390/nu16233990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919064" y="1859932"/>
            <a:ext cx="2813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234423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  <a:endParaRPr kumimoji="1" lang="en-US" altLang="zh-CN" b="1" dirty="0">
              <a:solidFill>
                <a:srgbClr val="234423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"/>
            </p:custDataLst>
          </p:nvPr>
        </p:nvSpPr>
        <p:spPr>
          <a:xfrm>
            <a:off x="9280283" y="4518058"/>
            <a:ext cx="2217712" cy="17119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indent="0" fontAlgn="auto">
              <a:lnSpc>
                <a:spcPct val="110000"/>
              </a:lnSpc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Athletes in BC99 intervention group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increased times of repetitions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 at 80% of one-rep max (1RM) by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1.3 times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 in the bench press and by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2.1 times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in the squat. </a:t>
            </a:r>
            <a:endParaRPr lang="en-US" altLang="zh-CN" sz="12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微软雅黑" panose="020B0503020204020204" charset="-122"/>
              <a:cs typeface="Arial" panose="020B0604020202090204" pitchFamily="34" charset="0"/>
            </a:endParaRPr>
          </a:p>
        </p:txBody>
      </p:sp>
      <p:sp>
        <p:nvSpPr>
          <p:cNvPr id="41" name="文本框 40"/>
          <p:cNvSpPr txBox="1"/>
          <p:nvPr>
            <p:custDataLst>
              <p:tags r:id="rId4"/>
            </p:custDataLst>
          </p:nvPr>
        </p:nvSpPr>
        <p:spPr>
          <a:xfrm>
            <a:off x="9530468" y="1615446"/>
            <a:ext cx="1997075" cy="2117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indent="0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BC99 group showed significantly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increased digestive enzyme activity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, suggesting that BC99 may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 enhance physical performance and muscle synthesis by improving protein digestion and absorption efficiency.</a:t>
            </a:r>
          </a:p>
        </p:txBody>
      </p:sp>
      <p:grpSp>
        <p:nvGrpSpPr>
          <p:cNvPr id="42" name="组合 41"/>
          <p:cNvGrpSpPr/>
          <p:nvPr>
            <p:custDataLst>
              <p:tags r:id="rId5"/>
            </p:custDataLst>
          </p:nvPr>
        </p:nvGrpSpPr>
        <p:grpSpPr>
          <a:xfrm>
            <a:off x="5008647" y="4412621"/>
            <a:ext cx="3966591" cy="1609658"/>
            <a:chOff x="8991" y="6431"/>
            <a:chExt cx="8272" cy="3705"/>
          </a:xfrm>
        </p:grpSpPr>
        <p:pic>
          <p:nvPicPr>
            <p:cNvPr id="43" name="图片 42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19"/>
            <a:stretch>
              <a:fillRect/>
            </a:stretch>
          </p:blipFill>
          <p:spPr>
            <a:xfrm>
              <a:off x="8991" y="6431"/>
              <a:ext cx="3816" cy="3705"/>
            </a:xfrm>
            <a:prstGeom prst="rect">
              <a:avLst/>
            </a:prstGeom>
          </p:spPr>
        </p:pic>
        <p:pic>
          <p:nvPicPr>
            <p:cNvPr id="44" name="图片 43"/>
            <p:cNvPicPr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20"/>
            <a:stretch>
              <a:fillRect/>
            </a:stretch>
          </p:blipFill>
          <p:spPr>
            <a:xfrm>
              <a:off x="13456" y="6431"/>
              <a:ext cx="3807" cy="3705"/>
            </a:xfrm>
            <a:prstGeom prst="rect">
              <a:avLst/>
            </a:prstGeom>
          </p:spPr>
        </p:pic>
      </p:grpSp>
      <p:pic>
        <p:nvPicPr>
          <p:cNvPr id="45" name="图片 4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21"/>
          <a:srcRect l="4294" r="4294"/>
          <a:stretch>
            <a:fillRect/>
          </a:stretch>
        </p:blipFill>
        <p:spPr>
          <a:xfrm>
            <a:off x="4350138" y="1885321"/>
            <a:ext cx="1545590" cy="1663700"/>
          </a:xfrm>
          <a:prstGeom prst="rect">
            <a:avLst/>
          </a:prstGeom>
        </p:spPr>
      </p:pic>
      <p:pic>
        <p:nvPicPr>
          <p:cNvPr id="46" name="图片 45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22"/>
          <a:srcRect l="1026" r="1026"/>
          <a:stretch>
            <a:fillRect/>
          </a:stretch>
        </p:blipFill>
        <p:spPr>
          <a:xfrm>
            <a:off x="5926843" y="1847221"/>
            <a:ext cx="1722755" cy="1670685"/>
          </a:xfrm>
          <a:prstGeom prst="rect">
            <a:avLst/>
          </a:prstGeom>
        </p:spPr>
      </p:pic>
      <p:pic>
        <p:nvPicPr>
          <p:cNvPr id="47" name="图片 46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23"/>
          <a:srcRect l="194" r="194"/>
          <a:stretch>
            <a:fillRect/>
          </a:stretch>
        </p:blipFill>
        <p:spPr>
          <a:xfrm>
            <a:off x="7735323" y="1880876"/>
            <a:ext cx="1544955" cy="1637030"/>
          </a:xfrm>
          <a:prstGeom prst="rect">
            <a:avLst/>
          </a:prstGeom>
        </p:spPr>
      </p:pic>
      <p:sp>
        <p:nvSpPr>
          <p:cNvPr id="48" name="文本框 47"/>
          <p:cNvSpPr txBox="1"/>
          <p:nvPr/>
        </p:nvSpPr>
        <p:spPr>
          <a:xfrm>
            <a:off x="4940053" y="2220601"/>
            <a:ext cx="65087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b="1">
                <a:solidFill>
                  <a:srgbClr val="C30000"/>
                </a:solidFill>
              </a:rPr>
              <a:t>+83.3%</a:t>
            </a:r>
          </a:p>
        </p:txBody>
      </p:sp>
      <p:pic>
        <p:nvPicPr>
          <p:cNvPr id="49" name="图片 48" descr="向上箭头"/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 rot="4980000" flipH="1">
            <a:off x="5070863" y="2433961"/>
            <a:ext cx="294640" cy="294640"/>
          </a:xfrm>
          <a:prstGeom prst="rect">
            <a:avLst/>
          </a:prstGeom>
        </p:spPr>
      </p:pic>
      <p:sp>
        <p:nvSpPr>
          <p:cNvPr id="50" name="文本框 49"/>
          <p:cNvSpPr txBox="1"/>
          <p:nvPr/>
        </p:nvSpPr>
        <p:spPr>
          <a:xfrm>
            <a:off x="6692653" y="2108206"/>
            <a:ext cx="65087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b="1">
                <a:solidFill>
                  <a:srgbClr val="C30000"/>
                </a:solidFill>
              </a:rPr>
              <a:t>+17.8%</a:t>
            </a:r>
          </a:p>
        </p:txBody>
      </p:sp>
      <p:pic>
        <p:nvPicPr>
          <p:cNvPr id="51" name="图片 50" descr="向上箭头"/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 rot="5940000" flipH="1">
            <a:off x="6853943" y="2317756"/>
            <a:ext cx="208280" cy="208280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8311903" y="2269496"/>
            <a:ext cx="65087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b="1">
                <a:solidFill>
                  <a:srgbClr val="C30000"/>
                </a:solidFill>
              </a:rPr>
              <a:t>+51.6%</a:t>
            </a:r>
          </a:p>
        </p:txBody>
      </p:sp>
      <p:pic>
        <p:nvPicPr>
          <p:cNvPr id="53" name="图片 52" descr="向上箭头"/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 rot="4500000" flipH="1">
            <a:off x="8442713" y="2482856"/>
            <a:ext cx="294640" cy="294640"/>
          </a:xfrm>
          <a:prstGeom prst="rect">
            <a:avLst/>
          </a:prstGeom>
        </p:spPr>
      </p:pic>
      <p:sp>
        <p:nvSpPr>
          <p:cNvPr id="54" name="文本框 53"/>
          <p:cNvSpPr txBox="1"/>
          <p:nvPr/>
        </p:nvSpPr>
        <p:spPr>
          <a:xfrm>
            <a:off x="5883028" y="4779651"/>
            <a:ext cx="65087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b="1">
                <a:solidFill>
                  <a:srgbClr val="C30000"/>
                </a:solidFill>
              </a:rPr>
              <a:t>+1.3</a:t>
            </a:r>
          </a:p>
        </p:txBody>
      </p:sp>
      <p:pic>
        <p:nvPicPr>
          <p:cNvPr id="55" name="图片 54" descr="向上箭头"/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 rot="6480000" flipH="1">
            <a:off x="6000503" y="4944751"/>
            <a:ext cx="220980" cy="220980"/>
          </a:xfrm>
          <a:prstGeom prst="rect">
            <a:avLst/>
          </a:prstGeom>
        </p:spPr>
      </p:pic>
      <p:sp>
        <p:nvSpPr>
          <p:cNvPr id="56" name="文本框 55"/>
          <p:cNvSpPr txBox="1"/>
          <p:nvPr/>
        </p:nvSpPr>
        <p:spPr>
          <a:xfrm>
            <a:off x="8017898" y="4865376"/>
            <a:ext cx="65087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b="1">
                <a:solidFill>
                  <a:srgbClr val="C30000"/>
                </a:solidFill>
              </a:rPr>
              <a:t>+2.1</a:t>
            </a:r>
          </a:p>
        </p:txBody>
      </p:sp>
      <p:pic>
        <p:nvPicPr>
          <p:cNvPr id="57" name="图片 56" descr="向上箭头"/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 rot="6480000" flipH="1">
            <a:off x="8135373" y="5030476"/>
            <a:ext cx="220980" cy="220980"/>
          </a:xfrm>
          <a:prstGeom prst="rect">
            <a:avLst/>
          </a:prstGeom>
        </p:spPr>
      </p:pic>
      <p:grpSp>
        <p:nvGrpSpPr>
          <p:cNvPr id="58" name="组合 57"/>
          <p:cNvGrpSpPr/>
          <p:nvPr>
            <p:custDataLst>
              <p:tags r:id="rId9"/>
            </p:custDataLst>
          </p:nvPr>
        </p:nvGrpSpPr>
        <p:grpSpPr>
          <a:xfrm>
            <a:off x="4158368" y="1307471"/>
            <a:ext cx="899795" cy="307975"/>
            <a:chOff x="6777" y="1682"/>
            <a:chExt cx="1417" cy="485"/>
          </a:xfrm>
        </p:grpSpPr>
        <p:sp>
          <p:nvSpPr>
            <p:cNvPr id="59" name="文本框 58"/>
            <p:cNvSpPr txBox="1"/>
            <p:nvPr>
              <p:custDataLst>
                <p:tags r:id="rId13"/>
              </p:custDataLst>
            </p:nvPr>
          </p:nvSpPr>
          <p:spPr>
            <a:xfrm>
              <a:off x="6777" y="1682"/>
              <a:ext cx="1417" cy="4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12 weeks</a:t>
              </a:r>
            </a:p>
          </p:txBody>
        </p:sp>
        <p:sp>
          <p:nvSpPr>
            <p:cNvPr id="60" name="圆角矩形 59"/>
            <p:cNvSpPr/>
            <p:nvPr>
              <p:custDataLst>
                <p:tags r:id="rId14"/>
              </p:custDataLst>
            </p:nvPr>
          </p:nvSpPr>
          <p:spPr>
            <a:xfrm>
              <a:off x="6868" y="1696"/>
              <a:ext cx="1133" cy="471"/>
            </a:xfrm>
            <a:prstGeom prst="roundRect">
              <a:avLst/>
            </a:prstGeom>
            <a:noFill/>
            <a:ln w="25400" cap="flat" cmpd="sng" algn="ctr">
              <a:solidFill>
                <a:srgbClr val="C00000"/>
              </a:solidFill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30000"/>
                  </a:solidFill>
                </a14:hiddenFill>
              </a:ext>
            </a:extLst>
          </p:spPr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Arial" panose="020B0604020202090204" pitchFamily="34" charset="0"/>
                <a:ea typeface="宋体" pitchFamily="2" charset="-122"/>
              </a:endParaRPr>
            </a:p>
          </p:txBody>
        </p:sp>
      </p:grpSp>
      <p:grpSp>
        <p:nvGrpSpPr>
          <p:cNvPr id="61" name="组合 60"/>
          <p:cNvGrpSpPr/>
          <p:nvPr>
            <p:custDataLst>
              <p:tags r:id="rId10"/>
            </p:custDataLst>
          </p:nvPr>
        </p:nvGrpSpPr>
        <p:grpSpPr>
          <a:xfrm>
            <a:off x="4153923" y="3910336"/>
            <a:ext cx="899795" cy="307975"/>
            <a:chOff x="6777" y="1682"/>
            <a:chExt cx="1417" cy="485"/>
          </a:xfrm>
        </p:grpSpPr>
        <p:sp>
          <p:nvSpPr>
            <p:cNvPr id="62" name="文本框 61"/>
            <p:cNvSpPr txBox="1"/>
            <p:nvPr>
              <p:custDataLst>
                <p:tags r:id="rId11"/>
              </p:custDataLst>
            </p:nvPr>
          </p:nvSpPr>
          <p:spPr>
            <a:xfrm>
              <a:off x="6777" y="1682"/>
              <a:ext cx="1417" cy="4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12 weeks</a:t>
              </a:r>
            </a:p>
          </p:txBody>
        </p:sp>
        <p:sp>
          <p:nvSpPr>
            <p:cNvPr id="63" name="圆角矩形 62"/>
            <p:cNvSpPr/>
            <p:nvPr>
              <p:custDataLst>
                <p:tags r:id="rId12"/>
              </p:custDataLst>
            </p:nvPr>
          </p:nvSpPr>
          <p:spPr>
            <a:xfrm>
              <a:off x="6868" y="1696"/>
              <a:ext cx="1133" cy="471"/>
            </a:xfrm>
            <a:prstGeom prst="roundRect">
              <a:avLst/>
            </a:prstGeom>
            <a:noFill/>
            <a:ln w="25400" cap="flat" cmpd="sng" algn="ctr">
              <a:solidFill>
                <a:srgbClr val="C00000"/>
              </a:solidFill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30000"/>
                  </a:solidFill>
                </a14:hiddenFill>
              </a:ext>
            </a:extLst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宋体" pitchFamily="2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543553" y="2315433"/>
            <a:ext cx="3112110" cy="328028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Optimized gut micro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ecology and nutrient utilization to support efficient energy metabolism during exercise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Enhanced metabolic adaptation, fatigue resistance, and protection against exercise-induced metabolic and oxidative stress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Supported muscle function, and efficient post-exercise recovery to improve endurance performance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4723130" y="3401695"/>
            <a:ext cx="1247775" cy="2139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Times New Roman" panose="02020503050405090304" pitchFamily="18" charset="0"/>
              </a:rPr>
              <a:t> </a:t>
            </a:r>
            <a:r>
              <a:rPr kumimoji="1" lang="en-US" altLang="zh-CN" sz="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Times New Roman" panose="02020503050405090304" pitchFamily="18" charset="0"/>
              </a:rPr>
              <a:t> </a:t>
            </a:r>
            <a:r>
              <a:rPr kumimoji="1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Times New Roman" panose="02020503050405090304" pitchFamily="18" charset="0"/>
              </a:rPr>
              <a:t>Placebo    Probiotics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402070" y="3369945"/>
            <a:ext cx="1304925" cy="2139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Times New Roman" panose="02020503050405090304" pitchFamily="18" charset="0"/>
              </a:rPr>
              <a:t> </a:t>
            </a:r>
            <a:r>
              <a:rPr kumimoji="1" lang="en-US" altLang="zh-CN" sz="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Times New Roman" panose="02020503050405090304" pitchFamily="18" charset="0"/>
              </a:rPr>
              <a:t> </a:t>
            </a:r>
            <a:r>
              <a:rPr kumimoji="1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Times New Roman" panose="02020503050405090304" pitchFamily="18" charset="0"/>
              </a:rPr>
              <a:t>Placebo     Probiotics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8034020" y="3373120"/>
            <a:ext cx="1247775" cy="2139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Times New Roman" panose="02020503050405090304" pitchFamily="18" charset="0"/>
              </a:rPr>
              <a:t> </a:t>
            </a:r>
            <a:r>
              <a:rPr kumimoji="1" lang="en-US" altLang="zh-CN" sz="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Times New Roman" panose="02020503050405090304" pitchFamily="18" charset="0"/>
              </a:rPr>
              <a:t> </a:t>
            </a:r>
            <a:r>
              <a:rPr kumimoji="1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Times New Roman" panose="02020503050405090304" pitchFamily="18" charset="0"/>
              </a:rPr>
              <a:t>Placebo    Probiotics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568950" y="5852795"/>
            <a:ext cx="1247775" cy="2139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Times New Roman" panose="02020503050405090304" pitchFamily="18" charset="0"/>
              </a:rPr>
              <a:t> </a:t>
            </a:r>
            <a:r>
              <a:rPr kumimoji="1" lang="en-US" altLang="zh-CN" sz="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Times New Roman" panose="02020503050405090304" pitchFamily="18" charset="0"/>
              </a:rPr>
              <a:t> </a:t>
            </a:r>
            <a:r>
              <a:rPr kumimoji="1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Times New Roman" panose="02020503050405090304" pitchFamily="18" charset="0"/>
              </a:rPr>
              <a:t>Placebo    Probiotics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706995" y="5863590"/>
            <a:ext cx="1247775" cy="2139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Times New Roman" panose="02020503050405090304" pitchFamily="18" charset="0"/>
              </a:rPr>
              <a:t> </a:t>
            </a:r>
            <a:r>
              <a:rPr kumimoji="1" lang="en-US" altLang="zh-CN" sz="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Times New Roman" panose="02020503050405090304" pitchFamily="18" charset="0"/>
              </a:rPr>
              <a:t> </a:t>
            </a:r>
            <a:r>
              <a:rPr kumimoji="1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Times New Roman" panose="02020503050405090304" pitchFamily="18" charset="0"/>
              </a:rPr>
              <a:t>Placebo    Probiotics</a:t>
            </a:r>
          </a:p>
        </p:txBody>
      </p:sp>
      <p:pic>
        <p:nvPicPr>
          <p:cNvPr id="9" name="图片 8" descr="将图片变清晰"/>
          <p:cNvPicPr>
            <a:picLocks noChangeAspect="1"/>
          </p:cNvPicPr>
          <p:nvPr/>
        </p:nvPicPr>
        <p:blipFill>
          <a:blip r:embed="rId26">
            <a:grayscl/>
          </a:blip>
          <a:stretch>
            <a:fillRect/>
          </a:stretch>
        </p:blipFill>
        <p:spPr>
          <a:xfrm>
            <a:off x="1898015" y="666115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9509125" cy="706755"/>
            <a:chOff x="400" y="1020"/>
            <a:chExt cx="14975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027" y="1020"/>
              <a:ext cx="12348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Liver Protection and Metabolic Support</a:t>
              </a:r>
              <a:endParaRPr lang="en-US" altLang="zh-CN"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22" y="1052138"/>
            <a:ext cx="5439410" cy="105029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indent="0" algn="l" defTabSz="0" fontAlgn="auto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Bifidobacterium breve </a:t>
            </a:r>
            <a:r>
              <a:rPr lang="zh-CN" altLang="en-US" sz="1200" b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BBr60;</a:t>
            </a:r>
            <a:r>
              <a:rPr lang="zh-CN" altLang="en-US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 Lacticaseibacillus rhamnosus </a:t>
            </a:r>
            <a:r>
              <a:rPr lang="zh-CN" altLang="en-US" sz="1200" b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LRa05;</a:t>
            </a:r>
          </a:p>
          <a:p>
            <a:pPr indent="0" algn="l" defTabSz="0" fontAlgn="auto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Bifidobacterium longum </a:t>
            </a:r>
            <a:r>
              <a:rPr lang="zh-CN" altLang="en-US" sz="1200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subsp.</a:t>
            </a:r>
            <a:r>
              <a:rPr lang="zh-CN" altLang="en-US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 longum </a:t>
            </a:r>
            <a:r>
              <a:rPr lang="zh-CN" altLang="en-US" sz="1200" b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BL21; </a:t>
            </a:r>
          </a:p>
          <a:p>
            <a:pPr indent="0" algn="l" defTabSz="0" fontAlgn="auto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Bifidobacterium animalis 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subsp.</a:t>
            </a:r>
            <a:r>
              <a:rPr lang="zh-CN" altLang="en-US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 lactis </a:t>
            </a:r>
            <a:r>
              <a:rPr lang="zh-CN" altLang="en-US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BLa80;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zh-CN" altLang="en-US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Weizmannia coagulans </a:t>
            </a:r>
            <a:r>
              <a:rPr lang="zh-CN" altLang="en-US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BC179;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indent="0" algn="l" defTabSz="0" fontAlgn="auto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Akkermansia muciniphila </a:t>
            </a:r>
            <a:r>
              <a:rPr lang="zh-CN" altLang="en-US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Akk11/pAkk11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; </a:t>
            </a:r>
            <a:r>
              <a:rPr lang="zh-CN" altLang="en-US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Weizmannia coagulans 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BC99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7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7" name="文本框 6"/>
          <p:cNvSpPr txBox="1"/>
          <p:nvPr userDrawn="1"/>
        </p:nvSpPr>
        <p:spPr>
          <a:xfrm>
            <a:off x="703619" y="2614324"/>
            <a:ext cx="6423792" cy="922020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Accelerates ethanol and acetaldehyde metabolism</a:t>
            </a: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Modulates liver function‑related indicators</a:t>
            </a: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Reduces oxidative stress damage</a:t>
            </a:r>
            <a:endParaRPr lang="zh-CN" altLang="en-US" b="1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833714" y="1214693"/>
            <a:ext cx="3956696" cy="581302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Turmeric Powder; Milk Thistle Extract</a:t>
            </a:r>
          </a:p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Fructo-oligosaccharides; Inulin; Potato Starch</a:t>
            </a:r>
          </a:p>
        </p:txBody>
      </p:sp>
      <p:graphicFrame>
        <p:nvGraphicFramePr>
          <p:cNvPr id="4" name="表格 3"/>
          <p:cNvGraphicFramePr/>
          <p:nvPr/>
        </p:nvGraphicFramePr>
        <p:xfrm>
          <a:off x="703626" y="5017644"/>
          <a:ext cx="6010275" cy="1127760"/>
        </p:xfrm>
        <a:graphic>
          <a:graphicData uri="http://schemas.openxmlformats.org/drawingml/2006/table">
            <a:tbl>
              <a:tblPr/>
              <a:tblGrid>
                <a:gridCol w="32645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57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BLa80+LRa05+BC99+BC179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ChiCTR2400082180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BLa80+LRa05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NCT06216587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5740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BL21</a:t>
                      </a:r>
                      <a:r>
                        <a:rPr kumimoji="1" lang="en-US" sz="900" b="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 NCT06544278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BBr60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NCT06196892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BC99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NCT06607562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BC179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NCT0689962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0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Akk11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NCT06780007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pAkk11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</a:t>
                      </a: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NCT06964932</a:t>
                      </a: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NCT06964919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文本框 5"/>
          <p:cNvSpPr txBox="1"/>
          <p:nvPr userDrawn="1"/>
        </p:nvSpPr>
        <p:spPr>
          <a:xfrm>
            <a:off x="7070090" y="4337685"/>
            <a:ext cx="309880" cy="36830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endParaRPr lang="zh-CN" altLang="en-US"/>
          </a:p>
        </p:txBody>
      </p:sp>
      <p:pic>
        <p:nvPicPr>
          <p:cNvPr id="3" name="图片 2" descr="将图片变清晰"/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1898015" y="666115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8678545" cy="398780"/>
            <a:chOff x="400" y="1020"/>
            <a:chExt cx="13667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973" y="1020"/>
              <a:ext cx="11094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Liver Protection and Metabolic Support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5" name="圆角矩形 34"/>
          <p:cNvSpPr/>
          <p:nvPr/>
        </p:nvSpPr>
        <p:spPr>
          <a:xfrm>
            <a:off x="299085" y="1219818"/>
            <a:ext cx="2710389" cy="4957417"/>
          </a:xfrm>
          <a:prstGeom prst="roundRect">
            <a:avLst>
              <a:gd name="adj" fmla="val 4428"/>
            </a:avLst>
          </a:prstGeom>
          <a:solidFill>
            <a:srgbClr val="FFFFFF"/>
          </a:solidFill>
          <a:ln w="25400" cap="flat" cmpd="sng" algn="ctr">
            <a:solidFill>
              <a:srgbClr val="92D050"/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4256405" y="3655695"/>
            <a:ext cx="678180" cy="368300"/>
            <a:chOff x="6869" y="1786"/>
            <a:chExt cx="1068" cy="580"/>
          </a:xfrm>
        </p:grpSpPr>
        <p:sp>
          <p:nvSpPr>
            <p:cNvPr id="37" name="文本框 36"/>
            <p:cNvSpPr txBox="1"/>
            <p:nvPr/>
          </p:nvSpPr>
          <p:spPr>
            <a:xfrm>
              <a:off x="6869" y="1786"/>
              <a:ext cx="1068" cy="58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12</a:t>
              </a:r>
              <a:r>
                <a: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周</a:t>
              </a:r>
            </a:p>
          </p:txBody>
        </p:sp>
        <p:sp>
          <p:nvSpPr>
            <p:cNvPr id="38" name="圆角矩形 37"/>
            <p:cNvSpPr/>
            <p:nvPr/>
          </p:nvSpPr>
          <p:spPr>
            <a:xfrm>
              <a:off x="6928" y="1828"/>
              <a:ext cx="952" cy="471"/>
            </a:xfrm>
            <a:prstGeom prst="roundRect">
              <a:avLst/>
            </a:prstGeom>
            <a:noFill/>
            <a:ln w="25400" cap="flat" cmpd="sng" algn="ctr">
              <a:solidFill>
                <a:srgbClr val="C00000"/>
              </a:solidFill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30000"/>
                  </a:solidFill>
                </a14:hiddenFill>
              </a:ext>
            </a:extLst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宋体" pitchFamily="2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4255770" y="3655695"/>
            <a:ext cx="678180" cy="368300"/>
            <a:chOff x="6869" y="1786"/>
            <a:chExt cx="1068" cy="580"/>
          </a:xfrm>
        </p:grpSpPr>
        <p:sp>
          <p:nvSpPr>
            <p:cNvPr id="41" name="文本框 40"/>
            <p:cNvSpPr txBox="1"/>
            <p:nvPr/>
          </p:nvSpPr>
          <p:spPr>
            <a:xfrm>
              <a:off x="6869" y="1786"/>
              <a:ext cx="1068" cy="58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12</a:t>
              </a:r>
              <a:r>
                <a: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周</a:t>
              </a:r>
            </a:p>
          </p:txBody>
        </p:sp>
        <p:sp>
          <p:nvSpPr>
            <p:cNvPr id="42" name="圆角矩形 41"/>
            <p:cNvSpPr/>
            <p:nvPr/>
          </p:nvSpPr>
          <p:spPr>
            <a:xfrm>
              <a:off x="6928" y="1828"/>
              <a:ext cx="952" cy="471"/>
            </a:xfrm>
            <a:prstGeom prst="roundRect">
              <a:avLst/>
            </a:prstGeom>
            <a:noFill/>
            <a:ln w="25400" cap="flat" cmpd="sng" algn="ctr">
              <a:solidFill>
                <a:srgbClr val="C00000"/>
              </a:solidFill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30000"/>
                  </a:solidFill>
                </a14:hiddenFill>
              </a:ext>
            </a:extLst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宋体" pitchFamily="2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299111" y="6177253"/>
            <a:ext cx="157099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b="1" dirty="0">
                <a:solidFill>
                  <a:srgbClr val="5B9BD5"/>
                </a:solidFill>
              </a:rPr>
              <a:t>DOI: 10.3390/nu17020320</a:t>
            </a:r>
          </a:p>
          <a:p>
            <a:r>
              <a:rPr kumimoji="1" lang="en-US" altLang="zh-CN" sz="800" b="1" dirty="0">
                <a:solidFill>
                  <a:srgbClr val="5B9BD5"/>
                </a:solidFill>
              </a:rPr>
              <a:t>DOI: 10.3390/antiox14091038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299142" y="1295129"/>
            <a:ext cx="28105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234423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  <a:endParaRPr kumimoji="1" lang="en-US" altLang="zh-CN" b="1" dirty="0">
              <a:solidFill>
                <a:srgbClr val="234423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1"/>
            </p:custDataLst>
          </p:nvPr>
        </p:nvSpPr>
        <p:spPr>
          <a:xfrm>
            <a:off x="6169623" y="4398419"/>
            <a:ext cx="2790825" cy="699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indent="0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BC179 intervention significantly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reduced MDA levels after alcohol consumption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(p &lt; 0.001). </a:t>
            </a:r>
          </a:p>
        </p:txBody>
      </p:sp>
      <p:sp>
        <p:nvSpPr>
          <p:cNvPr id="47" name="文本框 46"/>
          <p:cNvSpPr txBox="1"/>
          <p:nvPr>
            <p:custDataLst>
              <p:tags r:id="rId2"/>
            </p:custDataLst>
          </p:nvPr>
        </p:nvSpPr>
        <p:spPr>
          <a:xfrm>
            <a:off x="9296400" y="4270375"/>
            <a:ext cx="2559050" cy="1711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 fontAlgn="auto">
              <a:lnSpc>
                <a:spcPct val="110000"/>
              </a:lnSpc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After two months of intervention,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all four liver function markers — ALT, AST, TBil, and γ-GT — showed significant decreases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. Notably, the rates of abnormal AST and γ-GT levels, which were 34.78% and 30.43% respectively before intervention, dropped to 0%.</a:t>
            </a:r>
          </a:p>
        </p:txBody>
      </p:sp>
      <p:sp>
        <p:nvSpPr>
          <p:cNvPr id="48" name="圆角矩形 47"/>
          <p:cNvSpPr/>
          <p:nvPr>
            <p:custDataLst>
              <p:tags r:id="rId3"/>
            </p:custDataLst>
          </p:nvPr>
        </p:nvSpPr>
        <p:spPr>
          <a:xfrm>
            <a:off x="3251835" y="1551940"/>
            <a:ext cx="2790000" cy="2615565"/>
          </a:xfrm>
          <a:prstGeom prst="roundRect">
            <a:avLst>
              <a:gd name="adj" fmla="val 6381"/>
            </a:avLst>
          </a:prstGeom>
          <a:solidFill>
            <a:srgbClr val="FFFFFF"/>
          </a:solidFill>
          <a:ln w="25400" cap="flat" cmpd="sng" algn="ctr">
            <a:solidFill>
              <a:srgbClr val="FFFFFF">
                <a:lumMod val="8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49" name="圆角矩形 48"/>
          <p:cNvSpPr/>
          <p:nvPr>
            <p:custDataLst>
              <p:tags r:id="rId4"/>
            </p:custDataLst>
          </p:nvPr>
        </p:nvSpPr>
        <p:spPr>
          <a:xfrm>
            <a:off x="6169660" y="1556385"/>
            <a:ext cx="2808000" cy="2610485"/>
          </a:xfrm>
          <a:prstGeom prst="roundRect">
            <a:avLst>
              <a:gd name="adj" fmla="val 6381"/>
            </a:avLst>
          </a:prstGeom>
          <a:solidFill>
            <a:srgbClr val="FFFFFF"/>
          </a:solidFill>
          <a:ln w="25400" cap="flat" cmpd="sng" algn="ctr">
            <a:solidFill>
              <a:srgbClr val="FFFFFF">
                <a:lumMod val="8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50" name="圆角矩形 49"/>
          <p:cNvSpPr/>
          <p:nvPr>
            <p:custDataLst>
              <p:tags r:id="rId5"/>
            </p:custDataLst>
          </p:nvPr>
        </p:nvSpPr>
        <p:spPr>
          <a:xfrm>
            <a:off x="9104630" y="1556385"/>
            <a:ext cx="2808000" cy="2610485"/>
          </a:xfrm>
          <a:prstGeom prst="roundRect">
            <a:avLst>
              <a:gd name="adj" fmla="val 6381"/>
            </a:avLst>
          </a:prstGeom>
          <a:solidFill>
            <a:srgbClr val="FFFFFF"/>
          </a:solidFill>
          <a:ln w="25400" cap="flat" cmpd="sng" algn="ctr">
            <a:solidFill>
              <a:srgbClr val="FFFFFF">
                <a:lumMod val="8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pic>
        <p:nvPicPr>
          <p:cNvPr id="51" name="图片 5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9"/>
          <a:srcRect l="3230" r="4912" b="3332"/>
          <a:stretch>
            <a:fillRect/>
          </a:stretch>
        </p:blipFill>
        <p:spPr>
          <a:xfrm>
            <a:off x="9126855" y="1821815"/>
            <a:ext cx="2792095" cy="1833880"/>
          </a:xfrm>
          <a:prstGeom prst="rect">
            <a:avLst/>
          </a:prstGeom>
        </p:spPr>
      </p:pic>
      <p:pic>
        <p:nvPicPr>
          <p:cNvPr id="52" name="图片 51" descr="图片11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20" cstate="screen"/>
          <a:srcRect l="3466" t="5174" r="5368" b="8590"/>
          <a:stretch>
            <a:fillRect/>
          </a:stretch>
        </p:blipFill>
        <p:spPr>
          <a:xfrm>
            <a:off x="6184900" y="2025015"/>
            <a:ext cx="2774950" cy="1672590"/>
          </a:xfrm>
          <a:prstGeom prst="rect">
            <a:avLst/>
          </a:prstGeom>
        </p:spPr>
      </p:pic>
      <p:grpSp>
        <p:nvGrpSpPr>
          <p:cNvPr id="53" name="组合 52"/>
          <p:cNvGrpSpPr/>
          <p:nvPr/>
        </p:nvGrpSpPr>
        <p:grpSpPr>
          <a:xfrm>
            <a:off x="3255645" y="1732280"/>
            <a:ext cx="2762250" cy="2310765"/>
            <a:chOff x="652200" y="1738349"/>
            <a:chExt cx="6568231" cy="5087142"/>
          </a:xfrm>
        </p:grpSpPr>
        <p:pic>
          <p:nvPicPr>
            <p:cNvPr id="54" name="图片 53" descr="图示&#10;&#10;描述已自动生成"/>
            <p:cNvPicPr>
              <a:picLocks noChangeAspect="1"/>
            </p:cNvPicPr>
            <p:nvPr/>
          </p:nvPicPr>
          <p:blipFill rotWithShape="1">
            <a:blip r:embed="rId21" cstate="screen"/>
            <a:srcRect l="5903" r="7879"/>
            <a:stretch>
              <a:fillRect/>
            </a:stretch>
          </p:blipFill>
          <p:spPr>
            <a:xfrm>
              <a:off x="695988" y="1738349"/>
              <a:ext cx="6474614" cy="2530290"/>
            </a:xfrm>
            <a:prstGeom prst="rect">
              <a:avLst/>
            </a:prstGeom>
          </p:spPr>
        </p:pic>
        <p:pic>
          <p:nvPicPr>
            <p:cNvPr id="55" name="图片 54" descr="图示&#10;&#10;描述已自动生成"/>
            <p:cNvPicPr>
              <a:picLocks noChangeAspect="1"/>
            </p:cNvPicPr>
            <p:nvPr/>
          </p:nvPicPr>
          <p:blipFill rotWithShape="1">
            <a:blip r:embed="rId22" cstate="screen"/>
            <a:srcRect l="4381" r="5190"/>
            <a:stretch>
              <a:fillRect/>
            </a:stretch>
          </p:blipFill>
          <p:spPr>
            <a:xfrm>
              <a:off x="652200" y="4230895"/>
              <a:ext cx="6568231" cy="2594596"/>
            </a:xfrm>
            <a:prstGeom prst="rect">
              <a:avLst/>
            </a:prstGeom>
          </p:spPr>
        </p:pic>
      </p:grpSp>
      <p:sp>
        <p:nvSpPr>
          <p:cNvPr id="56" name="文本框 55"/>
          <p:cNvSpPr txBox="1"/>
          <p:nvPr/>
        </p:nvSpPr>
        <p:spPr>
          <a:xfrm>
            <a:off x="3274060" y="4332605"/>
            <a:ext cx="2723515" cy="1711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indent="0" algn="l" defTabSz="914400" rtl="0" fontAlgn="auto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None/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Probiotic significantly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increased the activity of ADH and ALDH enzymes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after alcohol consumption, thereby accelerating the metabolism of ethanol and acetaldehyde. It also significantly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reduced breath and blood alcohol concentrations at 15 and 30 minutes after drinking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.</a:t>
            </a:r>
          </a:p>
        </p:txBody>
      </p:sp>
      <p:grpSp>
        <p:nvGrpSpPr>
          <p:cNvPr id="57" name="组合 56"/>
          <p:cNvGrpSpPr/>
          <p:nvPr>
            <p:custDataLst>
              <p:tags r:id="rId8"/>
            </p:custDataLst>
          </p:nvPr>
        </p:nvGrpSpPr>
        <p:grpSpPr>
          <a:xfrm>
            <a:off x="3293110" y="1176655"/>
            <a:ext cx="854075" cy="307340"/>
            <a:chOff x="6869" y="1828"/>
            <a:chExt cx="1345" cy="484"/>
          </a:xfrm>
        </p:grpSpPr>
        <p:sp>
          <p:nvSpPr>
            <p:cNvPr id="58" name="文本框 57"/>
            <p:cNvSpPr txBox="1"/>
            <p:nvPr>
              <p:custDataLst>
                <p:tags r:id="rId15"/>
              </p:custDataLst>
            </p:nvPr>
          </p:nvSpPr>
          <p:spPr>
            <a:xfrm>
              <a:off x="6869" y="1878"/>
              <a:ext cx="1345" cy="4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30 days</a:t>
              </a:r>
            </a:p>
          </p:txBody>
        </p:sp>
        <p:sp>
          <p:nvSpPr>
            <p:cNvPr id="59" name="圆角矩形 58"/>
            <p:cNvSpPr/>
            <p:nvPr>
              <p:custDataLst>
                <p:tags r:id="rId16"/>
              </p:custDataLst>
            </p:nvPr>
          </p:nvSpPr>
          <p:spPr>
            <a:xfrm>
              <a:off x="6928" y="1828"/>
              <a:ext cx="1102" cy="471"/>
            </a:xfrm>
            <a:prstGeom prst="roundRect">
              <a:avLst/>
            </a:prstGeom>
            <a:noFill/>
            <a:ln w="25400" cap="flat" cmpd="sng" algn="ctr">
              <a:solidFill>
                <a:srgbClr val="C00000"/>
              </a:solidFill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30000"/>
                  </a:solidFill>
                </a14:hiddenFill>
              </a:ext>
            </a:extLst>
          </p:spPr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Arial" panose="020B0604020202090204" pitchFamily="34" charset="0"/>
                <a:ea typeface="宋体" pitchFamily="2" charset="-122"/>
              </a:endParaRPr>
            </a:p>
          </p:txBody>
        </p:sp>
      </p:grpSp>
      <p:grpSp>
        <p:nvGrpSpPr>
          <p:cNvPr id="60" name="组合 59"/>
          <p:cNvGrpSpPr/>
          <p:nvPr>
            <p:custDataLst>
              <p:tags r:id="rId9"/>
            </p:custDataLst>
          </p:nvPr>
        </p:nvGrpSpPr>
        <p:grpSpPr>
          <a:xfrm>
            <a:off x="6147435" y="1178560"/>
            <a:ext cx="854075" cy="307340"/>
            <a:chOff x="6869" y="1828"/>
            <a:chExt cx="1345" cy="484"/>
          </a:xfrm>
        </p:grpSpPr>
        <p:sp>
          <p:nvSpPr>
            <p:cNvPr id="61" name="文本框 60"/>
            <p:cNvSpPr txBox="1"/>
            <p:nvPr>
              <p:custDataLst>
                <p:tags r:id="rId13"/>
              </p:custDataLst>
            </p:nvPr>
          </p:nvSpPr>
          <p:spPr>
            <a:xfrm>
              <a:off x="6869" y="1878"/>
              <a:ext cx="1345" cy="4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30 days</a:t>
              </a:r>
            </a:p>
          </p:txBody>
        </p:sp>
        <p:sp>
          <p:nvSpPr>
            <p:cNvPr id="62" name="圆角矩形 61"/>
            <p:cNvSpPr/>
            <p:nvPr>
              <p:custDataLst>
                <p:tags r:id="rId14"/>
              </p:custDataLst>
            </p:nvPr>
          </p:nvSpPr>
          <p:spPr>
            <a:xfrm>
              <a:off x="6928" y="1828"/>
              <a:ext cx="1102" cy="471"/>
            </a:xfrm>
            <a:prstGeom prst="roundRect">
              <a:avLst/>
            </a:prstGeom>
            <a:noFill/>
            <a:ln w="25400" cap="flat" cmpd="sng" algn="ctr">
              <a:solidFill>
                <a:srgbClr val="C00000"/>
              </a:solidFill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30000"/>
                  </a:solidFill>
                </a14:hiddenFill>
              </a:ext>
            </a:extLst>
          </p:spPr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Arial" panose="020B0604020202090204" pitchFamily="34" charset="0"/>
                <a:ea typeface="宋体" pitchFamily="2" charset="-122"/>
              </a:endParaRPr>
            </a:p>
          </p:txBody>
        </p:sp>
      </p:grpSp>
      <p:grpSp>
        <p:nvGrpSpPr>
          <p:cNvPr id="63" name="组合 62"/>
          <p:cNvGrpSpPr/>
          <p:nvPr>
            <p:custDataLst>
              <p:tags r:id="rId10"/>
            </p:custDataLst>
          </p:nvPr>
        </p:nvGrpSpPr>
        <p:grpSpPr>
          <a:xfrm>
            <a:off x="9081135" y="1188085"/>
            <a:ext cx="854075" cy="307340"/>
            <a:chOff x="6869" y="1828"/>
            <a:chExt cx="1345" cy="484"/>
          </a:xfrm>
        </p:grpSpPr>
        <p:sp>
          <p:nvSpPr>
            <p:cNvPr id="64" name="文本框 63"/>
            <p:cNvSpPr txBox="1"/>
            <p:nvPr>
              <p:custDataLst>
                <p:tags r:id="rId11"/>
              </p:custDataLst>
            </p:nvPr>
          </p:nvSpPr>
          <p:spPr>
            <a:xfrm>
              <a:off x="6869" y="1878"/>
              <a:ext cx="1345" cy="4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2 months</a:t>
              </a:r>
            </a:p>
          </p:txBody>
        </p:sp>
        <p:sp>
          <p:nvSpPr>
            <p:cNvPr id="65" name="圆角矩形 64"/>
            <p:cNvSpPr/>
            <p:nvPr>
              <p:custDataLst>
                <p:tags r:id="rId12"/>
              </p:custDataLst>
            </p:nvPr>
          </p:nvSpPr>
          <p:spPr>
            <a:xfrm>
              <a:off x="6928" y="1828"/>
              <a:ext cx="1102" cy="471"/>
            </a:xfrm>
            <a:prstGeom prst="roundRect">
              <a:avLst/>
            </a:prstGeom>
            <a:noFill/>
            <a:ln w="25400" cap="flat" cmpd="sng" algn="ctr">
              <a:solidFill>
                <a:srgbClr val="C00000"/>
              </a:solidFill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30000"/>
                  </a:solidFill>
                </a14:hiddenFill>
              </a:ext>
            </a:extLst>
          </p:spPr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Arial" panose="020B0604020202090204" pitchFamily="34" charset="0"/>
                <a:ea typeface="宋体" pitchFamily="2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334056" y="1664721"/>
            <a:ext cx="2640504" cy="378438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Balanced blood glucose, blood lipids, and inflammatory markers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Supported evidence-based weight management by enhancing metabolic adaptability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Modulated gut micro-ecology and liver–metabolism pathways to improve energy and lipid metabolism efficiency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Promoted liver function and overall metabolic health, reducing the risk of metabolic disorders</a:t>
            </a:r>
          </a:p>
        </p:txBody>
      </p:sp>
      <p:sp>
        <p:nvSpPr>
          <p:cNvPr id="8" name="矩形 7"/>
          <p:cNvSpPr/>
          <p:nvPr/>
        </p:nvSpPr>
        <p:spPr>
          <a:xfrm>
            <a:off x="4348480" y="2106930"/>
            <a:ext cx="203200" cy="755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251960" y="2071370"/>
            <a:ext cx="418465" cy="7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</a:rPr>
              <a:t>Probiotic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863230" y="2782437"/>
            <a:ext cx="432427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</a:rPr>
              <a:t>Probiotic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11120755" y="2724785"/>
            <a:ext cx="432435" cy="762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</a:rPr>
              <a:t>Probiotic</a:t>
            </a:r>
          </a:p>
        </p:txBody>
      </p:sp>
      <p:sp>
        <p:nvSpPr>
          <p:cNvPr id="69" name="文本框 68"/>
          <p:cNvSpPr txBox="1"/>
          <p:nvPr/>
        </p:nvSpPr>
        <p:spPr>
          <a:xfrm>
            <a:off x="9339580" y="3615690"/>
            <a:ext cx="432435" cy="882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</a:rPr>
              <a:t>Placebo</a:t>
            </a:r>
          </a:p>
        </p:txBody>
      </p:sp>
      <p:sp>
        <p:nvSpPr>
          <p:cNvPr id="10" name="矩形 9"/>
          <p:cNvSpPr/>
          <p:nvPr/>
        </p:nvSpPr>
        <p:spPr>
          <a:xfrm>
            <a:off x="5794375" y="2106930"/>
            <a:ext cx="203200" cy="755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5689421" y="2068186"/>
            <a:ext cx="432427" cy="153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</a:rPr>
              <a:t>Probiotic</a:t>
            </a:r>
          </a:p>
        </p:txBody>
      </p:sp>
      <p:sp>
        <p:nvSpPr>
          <p:cNvPr id="13" name="矩形 12"/>
          <p:cNvSpPr/>
          <p:nvPr/>
        </p:nvSpPr>
        <p:spPr>
          <a:xfrm>
            <a:off x="5801995" y="3217545"/>
            <a:ext cx="203200" cy="755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5692596" y="3179059"/>
            <a:ext cx="432427" cy="153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</a:rPr>
              <a:t>Probiotic</a:t>
            </a:r>
          </a:p>
        </p:txBody>
      </p:sp>
      <p:sp>
        <p:nvSpPr>
          <p:cNvPr id="14" name="矩形 13"/>
          <p:cNvSpPr/>
          <p:nvPr/>
        </p:nvSpPr>
        <p:spPr>
          <a:xfrm>
            <a:off x="4348480" y="3217545"/>
            <a:ext cx="203200" cy="755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4253865" y="3172460"/>
            <a:ext cx="422275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</a:rPr>
              <a:t>Probiotic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6422390" y="2817495"/>
            <a:ext cx="873760" cy="762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>
              <a:lnSpc>
                <a:spcPct val="40000"/>
              </a:lnSpc>
            </a:pPr>
            <a:r>
              <a:rPr kumimoji="1" lang="en-US" altLang="zh-CN" sz="300" b="1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  <a:sym typeface="+mn-ea"/>
              </a:rPr>
              <a:t>Placebo Probiotic      Placebo Probiotic</a:t>
            </a:r>
            <a:endParaRPr kumimoji="1" lang="en-US" altLang="zh-CN" sz="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黑体" panose="02010609060101010101" charset="-122"/>
              <a:cs typeface="Times New Roman" panose="02020503050405090304" pitchFamily="18" charset="0"/>
            </a:endParaRPr>
          </a:p>
          <a:p>
            <a:endParaRPr kumimoji="1" lang="en-US" altLang="zh-CN" sz="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黑体" panose="02010609060101010101" charset="-122"/>
              <a:cs typeface="Times New Roman" panose="02020503050405090304" pitchFamily="18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858125" y="2820670"/>
            <a:ext cx="873760" cy="762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>
              <a:lnSpc>
                <a:spcPct val="40000"/>
              </a:lnSpc>
            </a:pPr>
            <a:r>
              <a:rPr kumimoji="1" lang="en-US" altLang="zh-CN" sz="300" b="1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  <a:sym typeface="+mn-ea"/>
              </a:rPr>
              <a:t>Placebo Probiotic      Placebo Probiotic</a:t>
            </a:r>
            <a:endParaRPr kumimoji="1" lang="en-US" altLang="zh-CN" sz="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黑体" panose="02010609060101010101" charset="-122"/>
              <a:cs typeface="Times New Roman" panose="02020503050405090304" pitchFamily="18" charset="0"/>
            </a:endParaRPr>
          </a:p>
          <a:p>
            <a:endParaRPr kumimoji="1" lang="en-US" altLang="zh-CN" sz="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黑体" panose="02010609060101010101" charset="-122"/>
              <a:cs typeface="Times New Roman" panose="02020503050405090304" pitchFamily="18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414770" y="3627120"/>
            <a:ext cx="873760" cy="762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>
              <a:lnSpc>
                <a:spcPct val="40000"/>
              </a:lnSpc>
            </a:pPr>
            <a:r>
              <a:rPr kumimoji="1" lang="en-US" altLang="zh-CN" sz="300" b="1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  <a:sym typeface="+mn-ea"/>
              </a:rPr>
              <a:t>Placebo Probiotic      Placebo Probiotic</a:t>
            </a:r>
            <a:endParaRPr kumimoji="1" lang="en-US" altLang="zh-CN" sz="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黑体" panose="02010609060101010101" charset="-122"/>
              <a:cs typeface="Times New Roman" panose="02020503050405090304" pitchFamily="18" charset="0"/>
            </a:endParaRPr>
          </a:p>
          <a:p>
            <a:endParaRPr kumimoji="1" lang="en-US" altLang="zh-CN" sz="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黑体" panose="02010609060101010101" charset="-122"/>
              <a:cs typeface="Times New Roman" panose="02020503050405090304" pitchFamily="18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843520" y="3627755"/>
            <a:ext cx="873760" cy="762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>
              <a:lnSpc>
                <a:spcPct val="40000"/>
              </a:lnSpc>
            </a:pPr>
            <a:r>
              <a:rPr kumimoji="1" lang="en-US" altLang="zh-CN" sz="300" b="1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  <a:sym typeface="+mn-ea"/>
              </a:rPr>
              <a:t>Placebo Probiotic      Placebo Probiotic</a:t>
            </a:r>
            <a:endParaRPr kumimoji="1" lang="en-US" altLang="zh-CN" sz="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黑体" panose="02010609060101010101" charset="-122"/>
              <a:cs typeface="Times New Roman" panose="02020503050405090304" pitchFamily="18" charset="0"/>
            </a:endParaRPr>
          </a:p>
          <a:p>
            <a:endParaRPr kumimoji="1" lang="en-US" altLang="zh-CN" sz="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黑体" panose="02010609060101010101" charset="-122"/>
              <a:cs typeface="Times New Roman" panose="02020503050405090304" pitchFamily="18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9684385" y="3620770"/>
            <a:ext cx="432435" cy="762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</a:rPr>
              <a:t>Probiotic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9665335" y="2727960"/>
            <a:ext cx="432435" cy="762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</a:rPr>
              <a:t>Probiotic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10765155" y="3609975"/>
            <a:ext cx="432435" cy="882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</a:rPr>
              <a:t>Placebo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11109960" y="3615055"/>
            <a:ext cx="432435" cy="762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</a:rPr>
              <a:t>Probiotic</a:t>
            </a:r>
          </a:p>
        </p:txBody>
      </p:sp>
      <p:pic>
        <p:nvPicPr>
          <p:cNvPr id="43" name="图片 42" descr="将图片变清晰"/>
          <p:cNvPicPr>
            <a:picLocks noChangeAspect="1"/>
          </p:cNvPicPr>
          <p:nvPr/>
        </p:nvPicPr>
        <p:blipFill>
          <a:blip r:embed="rId23">
            <a:grayscl/>
          </a:blip>
          <a:stretch>
            <a:fillRect/>
          </a:stretch>
        </p:blipFill>
        <p:spPr>
          <a:xfrm>
            <a:off x="1898015" y="666115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8206740" cy="706755"/>
            <a:chOff x="400" y="1020"/>
            <a:chExt cx="12924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035" y="1020"/>
              <a:ext cx="10289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Anti-Aging and Functional Maintenance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43599" y="2662292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98" y="5076436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98" y="4605109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702079" y="3326502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617898" y="1216571"/>
            <a:ext cx="6121186" cy="1529715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indent="0" algn="l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Bifidobacterium breve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BBr60;</a:t>
            </a:r>
            <a:r>
              <a:rPr lang="en-US" altLang="zh-CN" sz="1200" b="1" i="1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Lacticaseibacillus rhamnosus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LRa05;</a:t>
            </a:r>
          </a:p>
          <a:p>
            <a:pPr indent="0" algn="l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Bifidobacterium longum 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subsp.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 longum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BL21; </a:t>
            </a:r>
            <a:endParaRPr lang="en-US" altLang="zh-CN" sz="1200">
              <a:solidFill>
                <a:schemeClr val="accent6">
                  <a:lumMod val="50000"/>
                </a:schemeClr>
              </a:solidFill>
            </a:endParaRPr>
          </a:p>
          <a:p>
            <a:pPr indent="0" algn="l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animalis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subsp.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 lactis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BLa80;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BC99;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Lactobacillus acidophilus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LA85;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Lacticaseibacillus paracasei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LC86; </a:t>
            </a:r>
          </a:p>
          <a:p>
            <a:pPr indent="0" algn="l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Pediococcus acidilactici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PA53;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Lactiplantibacillus plantarum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Lp05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660804" y="2976617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9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60804" y="3811007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60804" y="3393812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41084" y="2833742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graphicFrame>
        <p:nvGraphicFramePr>
          <p:cNvPr id="6" name="表格 5"/>
          <p:cNvGraphicFramePr/>
          <p:nvPr/>
        </p:nvGraphicFramePr>
        <p:xfrm>
          <a:off x="703662" y="5485306"/>
          <a:ext cx="5231863" cy="800100"/>
        </p:xfrm>
        <a:graphic>
          <a:graphicData uri="http://schemas.openxmlformats.org/drawingml/2006/table">
            <a:tbl>
              <a:tblPr/>
              <a:tblGrid>
                <a:gridCol w="42818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99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BLa80+LRa05+BC99+BL21+LA85+LC86+BBr60+PA53+Lp05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: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 </a:t>
                      </a:r>
                    </a:p>
                    <a:p>
                      <a:pPr indent="0"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NCT06781814</a:t>
                      </a:r>
                    </a:p>
                    <a:p>
                      <a:pPr indent="0"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NCT07025798</a:t>
                      </a:r>
                    </a:p>
                    <a:p>
                      <a:pPr indent="0">
                        <a:buNone/>
                      </a:pP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kumimoji="1" lang="zh-CN" altLang="en-US" sz="900" b="0" dirty="0">
                        <a:solidFill>
                          <a:srgbClr val="000000"/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kumimoji="1" lang="zh-CN" altLang="en-US" sz="900" b="0" dirty="0">
                        <a:solidFill>
                          <a:srgbClr val="000000"/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kumimoji="1" lang="zh-CN" altLang="en-US" sz="900" b="0" dirty="0">
                        <a:solidFill>
                          <a:srgbClr val="000000"/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kumimoji="1" lang="zh-CN" altLang="en-US" sz="900" b="0" dirty="0">
                        <a:solidFill>
                          <a:srgbClr val="000000"/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kumimoji="1" lang="zh-CN" altLang="en-US" sz="900" b="0" dirty="0">
                        <a:solidFill>
                          <a:srgbClr val="000000"/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文本框 6"/>
          <p:cNvSpPr txBox="1"/>
          <p:nvPr userDrawn="1"/>
        </p:nvSpPr>
        <p:spPr>
          <a:xfrm>
            <a:off x="741123" y="3172861"/>
            <a:ext cx="7112204" cy="922020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Regulates oxidative stress status</a:t>
            </a: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Improves physical fitness</a:t>
            </a: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Promotes nutrient absorption and muscle synthesis</a:t>
            </a:r>
          </a:p>
          <a:p>
            <a:pPr indent="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None/>
            </a:pP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038707" y="1463706"/>
            <a:ext cx="3684944" cy="85324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algn="l" defTabSz="914400" rtl="0" fontAlgn="auto">
              <a:lnSpc>
                <a:spcPct val="130000"/>
              </a:lnSpc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Haematococcus pluvialis Powder; Pomegranate Concentrate Powder; Resveratrol</a:t>
            </a:r>
            <a:endParaRPr lang="en-US" altLang="zh-CN" sz="1200" b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algn="l" defTabSz="914400" rtl="0" fontAlgn="auto">
              <a:lnSpc>
                <a:spcPct val="130000"/>
              </a:lnSpc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Potato Starch</a:t>
            </a:r>
          </a:p>
          <a:p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图片 2" descr="将图片变清晰"/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1898015" y="666115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8721725" cy="398722"/>
            <a:chOff x="400" y="1020"/>
            <a:chExt cx="13735" cy="1235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12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017" y="1020"/>
              <a:ext cx="11118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Anti-Aging and Functional Maintenance</a:t>
              </a:r>
            </a:p>
          </p:txBody>
        </p:sp>
      </p:grpSp>
      <p:sp>
        <p:nvSpPr>
          <p:cNvPr id="75" name="圆角矩形 74"/>
          <p:cNvSpPr/>
          <p:nvPr/>
        </p:nvSpPr>
        <p:spPr>
          <a:xfrm>
            <a:off x="473031" y="1844485"/>
            <a:ext cx="2763143" cy="3532923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92D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35883" y="2459868"/>
            <a:ext cx="2513080" cy="27228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Modulated oxidative stress status and reduced oxidative damage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Promoted nutrient absorption and supported muscle protein synthesis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enhanced physical performance and overall fitness</a:t>
            </a:r>
          </a:p>
        </p:txBody>
      </p:sp>
      <p:sp>
        <p:nvSpPr>
          <p:cNvPr id="66" name="文本框 65"/>
          <p:cNvSpPr txBox="1"/>
          <p:nvPr/>
        </p:nvSpPr>
        <p:spPr>
          <a:xfrm>
            <a:off x="-34856" y="2039098"/>
            <a:ext cx="377888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b="1" dirty="0">
                <a:solidFill>
                  <a:srgbClr val="234423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  <a:endParaRPr lang="en-US" altLang="zh-CN" sz="1600" b="1" dirty="0">
              <a:solidFill>
                <a:srgbClr val="234423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234423"/>
              </a:solidFill>
              <a:effectLst/>
              <a:uLnTx/>
              <a:uFillTx/>
              <a:latin typeface="思源黑体 CN Bold" panose="020B0800000000000000" charset="-122"/>
              <a:ea typeface="思源黑体 CN Bold" panose="020B0800000000000000" charset="-122"/>
              <a:cs typeface="Calibri" panose="020F050202020403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圆角矩形 22"/>
          <p:cNvSpPr/>
          <p:nvPr>
            <p:custDataLst>
              <p:tags r:id="rId1"/>
            </p:custDataLst>
          </p:nvPr>
        </p:nvSpPr>
        <p:spPr>
          <a:xfrm>
            <a:off x="7344988" y="1531570"/>
            <a:ext cx="4524375" cy="474091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24" name="圆角矩形 23"/>
          <p:cNvSpPr/>
          <p:nvPr>
            <p:custDataLst>
              <p:tags r:id="rId2"/>
            </p:custDataLst>
          </p:nvPr>
        </p:nvSpPr>
        <p:spPr>
          <a:xfrm>
            <a:off x="3407353" y="1531570"/>
            <a:ext cx="3686175" cy="4740275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26" name="文本框 25"/>
          <p:cNvSpPr txBox="1"/>
          <p:nvPr>
            <p:custDataLst>
              <p:tags r:id="rId3"/>
            </p:custDataLst>
          </p:nvPr>
        </p:nvSpPr>
        <p:spPr>
          <a:xfrm>
            <a:off x="7692379" y="1999432"/>
            <a:ext cx="382968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b="1" dirty="0">
                <a:solidFill>
                  <a:srgbClr val="404040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Enhance strength capacity</a:t>
            </a:r>
          </a:p>
          <a:p>
            <a:pPr algn="ctr"/>
            <a:endParaRPr kumimoji="1" lang="en-US" altLang="zh-CN" sz="1400" b="1" dirty="0">
              <a:solidFill>
                <a:srgbClr val="404040"/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</a:endParaRPr>
          </a:p>
          <a:p>
            <a:pPr algn="ctr"/>
            <a:endParaRPr kumimoji="1" lang="en-US" altLang="zh-CN" sz="1400" b="1" dirty="0">
              <a:solidFill>
                <a:srgbClr val="404040"/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28" name="文本框 27"/>
          <p:cNvSpPr txBox="1"/>
          <p:nvPr>
            <p:custDataLst>
              <p:tags r:id="rId4"/>
            </p:custDataLst>
          </p:nvPr>
        </p:nvSpPr>
        <p:spPr>
          <a:xfrm>
            <a:off x="7651104" y="4734183"/>
            <a:ext cx="3912235" cy="1196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20000"/>
              </a:lnSpc>
            </a:pPr>
            <a:r>
              <a:rPr kumimoji="1" lang="en-US" altLang="zh-CN" sz="1200" b="1" i="0" u="none" strike="noStrike" cap="none" spc="0" normalizeH="0" baseline="0" dirty="0">
                <a:solidFill>
                  <a:srgbClr val="C00000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</a:t>
            </a:r>
            <a:r>
              <a:rPr kumimoji="1" lang="en-US" altLang="zh-CN" sz="1200" b="0" i="0" u="none" strike="noStrike" cap="none" spc="0" normalizeH="0" baseline="0" dirty="0">
                <a:solidFill>
                  <a:srgbClr val="000000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BC99 intervention group demonstrated </a:t>
            </a:r>
            <a:r>
              <a:rPr kumimoji="1" lang="en-US" altLang="zh-CN" sz="1200" b="1" i="0" u="none" strike="noStrike" cap="none" spc="0" normalizeH="0" baseline="0" dirty="0">
                <a:solidFill>
                  <a:srgbClr val="000000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 improvements in strength endurance performance</a:t>
            </a:r>
            <a:r>
              <a:rPr kumimoji="1" lang="en-US" altLang="zh-CN" sz="1200" b="0" i="0" u="none" strike="noStrike" cap="none" spc="0" normalizeH="0" baseline="0" dirty="0">
                <a:solidFill>
                  <a:srgbClr val="000000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. The times of repetitions at 80% of one-repetition maximum (1RM) increased by 1.3 repetitions (+12.9%) in the bench press and by 2.1 (+19.3%) in the squat. </a:t>
            </a:r>
          </a:p>
        </p:txBody>
      </p:sp>
      <p:sp>
        <p:nvSpPr>
          <p:cNvPr id="43" name="文本框 42"/>
          <p:cNvSpPr txBox="1"/>
          <p:nvPr>
            <p:custDataLst>
              <p:tags r:id="rId5"/>
            </p:custDataLst>
          </p:nvPr>
        </p:nvSpPr>
        <p:spPr>
          <a:xfrm>
            <a:off x="3709593" y="1936838"/>
            <a:ext cx="29768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b="1" dirty="0">
                <a:solidFill>
                  <a:srgbClr val="404040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Improve oxidative stress</a:t>
            </a:r>
          </a:p>
        </p:txBody>
      </p:sp>
      <p:sp>
        <p:nvSpPr>
          <p:cNvPr id="44" name="文本框 43"/>
          <p:cNvSpPr txBox="1"/>
          <p:nvPr>
            <p:custDataLst>
              <p:tags r:id="rId6"/>
            </p:custDataLst>
          </p:nvPr>
        </p:nvSpPr>
        <p:spPr>
          <a:xfrm>
            <a:off x="3529822" y="4734195"/>
            <a:ext cx="3625927" cy="138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40000"/>
              </a:lnSpc>
            </a:pPr>
            <a:r>
              <a:rPr kumimoji="1" lang="en-US" altLang="zh-CN" sz="1200" i="0" u="none" strike="noStrike" kern="1200" cap="none" spc="0" normalizeH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BC99 intervention group showed a</a:t>
            </a:r>
            <a:r>
              <a:rPr kumimoji="1" lang="en-US" altLang="zh-CN" sz="1200" i="0" u="none" strike="noStrike" kern="1200" cap="none" spc="0" normalizeH="0" baseline="0" dirty="0">
                <a:solidFill>
                  <a:srgbClr val="404040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kumimoji="1" lang="en-US" altLang="zh-CN" sz="1200" b="1" i="0" u="none" strike="noStrike" kern="1200" cap="none" spc="0" normalizeH="0" baseline="0" dirty="0">
                <a:solidFill>
                  <a:srgbClr val="404040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significant increase in the antioxidant marker glutathione (GSH) and a significant decrease in the oxidative damage marker malondialdehyde (MDA)</a:t>
            </a:r>
            <a:r>
              <a:rPr kumimoji="1" lang="en-US" altLang="zh-CN" sz="1200" b="1" i="0" u="none" strike="noStrike" kern="1200" cap="none" spc="0" normalizeH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. </a:t>
            </a:r>
            <a:endParaRPr kumimoji="1" lang="en-US" altLang="zh-CN" sz="1200" b="1" i="0" u="none" strike="noStrike" kern="1200" cap="none" spc="0" normalizeH="0" baseline="0" dirty="0">
              <a:solidFill>
                <a:srgbClr val="C00000"/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29" name="图片 28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3529822" y="2362143"/>
            <a:ext cx="1630916" cy="2212779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9"/>
          <a:stretch>
            <a:fillRect/>
          </a:stretch>
        </p:blipFill>
        <p:spPr>
          <a:xfrm>
            <a:off x="5160738" y="2353648"/>
            <a:ext cx="1656399" cy="2221274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20"/>
          <a:stretch>
            <a:fillRect/>
          </a:stretch>
        </p:blipFill>
        <p:spPr>
          <a:xfrm>
            <a:off x="7409547" y="2435976"/>
            <a:ext cx="2123085" cy="2061418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21"/>
          <a:stretch>
            <a:fillRect/>
          </a:stretch>
        </p:blipFill>
        <p:spPr>
          <a:xfrm>
            <a:off x="9681811" y="2435602"/>
            <a:ext cx="2123085" cy="2065823"/>
          </a:xfrm>
          <a:prstGeom prst="rect">
            <a:avLst/>
          </a:prstGeom>
        </p:spPr>
      </p:pic>
      <p:sp>
        <p:nvSpPr>
          <p:cNvPr id="42" name="文本框 41"/>
          <p:cNvSpPr txBox="1"/>
          <p:nvPr/>
        </p:nvSpPr>
        <p:spPr>
          <a:xfrm>
            <a:off x="543550" y="5475541"/>
            <a:ext cx="180149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b="1" dirty="0">
                <a:solidFill>
                  <a:srgbClr val="0A66B3"/>
                </a:solidFill>
              </a:rPr>
              <a:t>DOI: 10.3389/fimmu.2025.1654724</a:t>
            </a:r>
          </a:p>
          <a:p>
            <a:r>
              <a:rPr kumimoji="1" lang="en-US" altLang="zh-CN" sz="800" b="1" dirty="0">
                <a:solidFill>
                  <a:srgbClr val="0A66B3"/>
                </a:solidFill>
              </a:rPr>
              <a:t>DOI: 10.3390/nu16233990</a:t>
            </a:r>
          </a:p>
        </p:txBody>
      </p:sp>
      <p:grpSp>
        <p:nvGrpSpPr>
          <p:cNvPr id="9" name="组合 8"/>
          <p:cNvGrpSpPr/>
          <p:nvPr>
            <p:custDataLst>
              <p:tags r:id="rId11"/>
            </p:custDataLst>
          </p:nvPr>
        </p:nvGrpSpPr>
        <p:grpSpPr>
          <a:xfrm>
            <a:off x="3436963" y="1557182"/>
            <a:ext cx="872297" cy="442290"/>
            <a:chOff x="6928" y="1828"/>
            <a:chExt cx="1737" cy="725"/>
          </a:xfrm>
        </p:grpSpPr>
        <p:sp>
          <p:nvSpPr>
            <p:cNvPr id="32" name="文本框 31"/>
            <p:cNvSpPr txBox="1"/>
            <p:nvPr>
              <p:custDataLst>
                <p:tags r:id="rId15"/>
              </p:custDataLst>
            </p:nvPr>
          </p:nvSpPr>
          <p:spPr>
            <a:xfrm>
              <a:off x="7013" y="1830"/>
              <a:ext cx="1568" cy="72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8 </a:t>
              </a:r>
              <a:r>
                <a:rPr lang="en-US" altLang="zh-CN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weeks</a:t>
              </a:r>
            </a:p>
          </p:txBody>
        </p:sp>
        <p:sp>
          <p:nvSpPr>
            <p:cNvPr id="21" name="圆角矩形 20"/>
            <p:cNvSpPr/>
            <p:nvPr>
              <p:custDataLst>
                <p:tags r:id="rId16"/>
              </p:custDataLst>
            </p:nvPr>
          </p:nvSpPr>
          <p:spPr>
            <a:xfrm>
              <a:off x="6928" y="1828"/>
              <a:ext cx="1737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" name="组合 46"/>
          <p:cNvGrpSpPr/>
          <p:nvPr>
            <p:custDataLst>
              <p:tags r:id="rId12"/>
            </p:custDataLst>
          </p:nvPr>
        </p:nvGrpSpPr>
        <p:grpSpPr>
          <a:xfrm>
            <a:off x="7345018" y="1558447"/>
            <a:ext cx="872297" cy="442290"/>
            <a:chOff x="6928" y="1828"/>
            <a:chExt cx="1737" cy="725"/>
          </a:xfrm>
        </p:grpSpPr>
        <p:sp>
          <p:nvSpPr>
            <p:cNvPr id="48" name="文本框 47"/>
            <p:cNvSpPr txBox="1"/>
            <p:nvPr>
              <p:custDataLst>
                <p:tags r:id="rId13"/>
              </p:custDataLst>
            </p:nvPr>
          </p:nvSpPr>
          <p:spPr>
            <a:xfrm>
              <a:off x="7013" y="1830"/>
              <a:ext cx="1568" cy="72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8 </a:t>
              </a:r>
              <a:r>
                <a:rPr lang="en-US" altLang="zh-CN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weeks</a:t>
              </a:r>
            </a:p>
          </p:txBody>
        </p:sp>
        <p:sp>
          <p:nvSpPr>
            <p:cNvPr id="49" name="圆角矩形 48"/>
            <p:cNvSpPr/>
            <p:nvPr>
              <p:custDataLst>
                <p:tags r:id="rId14"/>
              </p:custDataLst>
            </p:nvPr>
          </p:nvSpPr>
          <p:spPr>
            <a:xfrm>
              <a:off x="6928" y="1828"/>
              <a:ext cx="1737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50" name="直接连接符 49"/>
          <p:cNvCxnSpPr/>
          <p:nvPr/>
        </p:nvCxnSpPr>
        <p:spPr>
          <a:xfrm>
            <a:off x="1764030" y="723265"/>
            <a:ext cx="0" cy="165100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3804920" y="4399915"/>
            <a:ext cx="1429385" cy="18351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600" b="1"/>
              <a:t>Probiotic_baseline Probiotic_end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387975" y="4399915"/>
            <a:ext cx="1429385" cy="18351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600" b="1"/>
              <a:t>Probiotic_baseline Probiotic_end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8141970" y="4282440"/>
            <a:ext cx="1283335" cy="19558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r>
              <a:rPr lang="en-US" altLang="zh-CN" sz="700" b="1"/>
              <a:t>Placebo             Probiotic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0390505" y="4300855"/>
            <a:ext cx="1283335" cy="19558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r>
              <a:rPr lang="en-US" altLang="zh-CN" sz="700" b="1"/>
              <a:t>Placebo             Probiotic</a:t>
            </a:r>
          </a:p>
        </p:txBody>
      </p:sp>
      <p:pic>
        <p:nvPicPr>
          <p:cNvPr id="8" name="图片 7" descr="将图片变清晰"/>
          <p:cNvPicPr>
            <a:picLocks noChangeAspect="1"/>
          </p:cNvPicPr>
          <p:nvPr/>
        </p:nvPicPr>
        <p:blipFill>
          <a:blip r:embed="rId22">
            <a:grayscl/>
          </a:blip>
          <a:stretch>
            <a:fillRect/>
          </a:stretch>
        </p:blipFill>
        <p:spPr>
          <a:xfrm>
            <a:off x="1898015" y="666115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416560" y="346075"/>
            <a:ext cx="154241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WecPro</a:t>
            </a:r>
            <a:r>
              <a:rPr lang="en-US" altLang="zh-CN" sz="2400" b="1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®</a:t>
            </a: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</a:t>
            </a:r>
          </a:p>
        </p:txBody>
      </p:sp>
      <p:pic>
        <p:nvPicPr>
          <p:cNvPr id="11" name="图片 10" descr="国庆节飘带彩带"/>
          <p:cNvPicPr>
            <a:picLocks noChangeAspect="1"/>
          </p:cNvPicPr>
          <p:nvPr/>
        </p:nvPicPr>
        <p:blipFill>
          <a:blip r:embed="rId3">
            <a:alphaModFix amt="5000"/>
          </a:blip>
          <a:srcRect t="21895" b="28368"/>
          <a:stretch>
            <a:fillRect/>
          </a:stretch>
        </p:blipFill>
        <p:spPr>
          <a:xfrm>
            <a:off x="0" y="806450"/>
            <a:ext cx="12192635" cy="6032500"/>
          </a:xfrm>
          <a:prstGeom prst="rect">
            <a:avLst/>
          </a:prstGeom>
        </p:spPr>
      </p:pic>
      <p:sp>
        <p:nvSpPr>
          <p:cNvPr id="22" name="圆角矩形 21"/>
          <p:cNvSpPr/>
          <p:nvPr/>
        </p:nvSpPr>
        <p:spPr>
          <a:xfrm>
            <a:off x="0" y="825500"/>
            <a:ext cx="12200255" cy="5720080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 userDrawn="1"/>
        </p:nvSpPr>
        <p:spPr>
          <a:xfrm>
            <a:off x="1878926" y="394923"/>
            <a:ext cx="7061835" cy="430530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algn="l"/>
            <a:r>
              <a:rPr lang="en-US" altLang="zh-CN" sz="2400" b="1">
                <a:solidFill>
                  <a:schemeClr val="tx1">
                    <a:lumMod val="75000"/>
                    <a:lumOff val="25000"/>
                  </a:schemeClr>
                </a:solidFill>
              </a:rPr>
              <a:t>- 7 </a:t>
            </a:r>
            <a:r>
              <a:rPr lang="en-US" altLang="zh-CN" b="1">
                <a:solidFill>
                  <a:schemeClr val="tx1">
                    <a:lumMod val="75000"/>
                    <a:lumOff val="25000"/>
                  </a:schemeClr>
                </a:solidFill>
              </a:rPr>
              <a:t>Targeted Formulations, </a:t>
            </a:r>
            <a:r>
              <a:rPr lang="en-US" altLang="zh-CN" sz="2200" b="1">
                <a:solidFill>
                  <a:schemeClr val="tx1">
                    <a:lumMod val="75000"/>
                    <a:lumOff val="25000"/>
                  </a:schemeClr>
                </a:solidFill>
              </a:rPr>
              <a:t>43</a:t>
            </a:r>
            <a:r>
              <a:rPr lang="en-US" altLang="zh-CN" b="1">
                <a:solidFill>
                  <a:schemeClr val="tx1">
                    <a:lumMod val="75000"/>
                    <a:lumOff val="25000"/>
                  </a:schemeClr>
                </a:solidFill>
              </a:rPr>
              <a:t> Solutions to Wellness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rcRect l="44" r="44"/>
          <a:stretch>
            <a:fillRect/>
          </a:stretch>
        </p:blipFill>
        <p:spPr>
          <a:xfrm>
            <a:off x="901700" y="944880"/>
            <a:ext cx="11220450" cy="5406390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137160" y="946150"/>
            <a:ext cx="641985" cy="26479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>
                <a:solidFill>
                  <a:schemeClr val="tx1">
                    <a:lumMod val="85000"/>
                    <a:lumOff val="15000"/>
                  </a:schemeClr>
                </a:solidFill>
              </a:rPr>
              <a:t>WecPro</a:t>
            </a:r>
          </a:p>
        </p:txBody>
      </p:sp>
      <p:sp>
        <p:nvSpPr>
          <p:cNvPr id="28" name="矩形 27"/>
          <p:cNvSpPr/>
          <p:nvPr/>
        </p:nvSpPr>
        <p:spPr>
          <a:xfrm>
            <a:off x="137160" y="1395730"/>
            <a:ext cx="641350" cy="24638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>
                <a:solidFill>
                  <a:schemeClr val="tx1">
                    <a:lumMod val="85000"/>
                    <a:lumOff val="15000"/>
                  </a:schemeClr>
                </a:solidFill>
              </a:rPr>
              <a:t>Formula</a:t>
            </a:r>
          </a:p>
        </p:txBody>
      </p:sp>
      <p:sp>
        <p:nvSpPr>
          <p:cNvPr id="29" name="矩形 28"/>
          <p:cNvSpPr/>
          <p:nvPr/>
        </p:nvSpPr>
        <p:spPr>
          <a:xfrm>
            <a:off x="137795" y="1826895"/>
            <a:ext cx="641350" cy="453009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>
                <a:solidFill>
                  <a:schemeClr val="tx1">
                    <a:lumMod val="85000"/>
                    <a:lumOff val="15000"/>
                  </a:schemeClr>
                </a:solidFill>
              </a:rPr>
              <a:t>Solution</a:t>
            </a:r>
          </a:p>
        </p:txBody>
      </p:sp>
      <p:sp>
        <p:nvSpPr>
          <p:cNvPr id="32" name="下箭头 31"/>
          <p:cNvSpPr/>
          <p:nvPr/>
        </p:nvSpPr>
        <p:spPr>
          <a:xfrm>
            <a:off x="379730" y="1238250"/>
            <a:ext cx="108585" cy="135890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下箭头 32"/>
          <p:cNvSpPr/>
          <p:nvPr/>
        </p:nvSpPr>
        <p:spPr>
          <a:xfrm>
            <a:off x="379730" y="1670050"/>
            <a:ext cx="108585" cy="135890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8162290" cy="706755"/>
            <a:chOff x="400" y="1020"/>
            <a:chExt cx="12854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965" y="1020"/>
              <a:ext cx="10289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Tx/>
                <a:buNone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Glycemic Homeostasis Regulation</a:t>
              </a:r>
              <a:endParaRPr lang="en-US" altLang="zh-CN" sz="2000" b="1" i="0" u="none" strike="noStrike" dirty="0">
                <a:solidFill>
                  <a:srgbClr val="000000"/>
                </a:solidFill>
                <a:effectLst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endParaRPr>
            </a:p>
            <a:p>
              <a:pPr marL="0" marR="0" lvl="0" indent="0" algn="l" defTabSz="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Tx/>
                <a:buNone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22" y="1171833"/>
            <a:ext cx="6390640" cy="81026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indent="0" algn="l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Bifidobacterium breve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BBr60;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 Lacticaseibacillus rhamnosus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LRa05;</a:t>
            </a:r>
          </a:p>
          <a:p>
            <a:pPr indent="0" algn="l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Bifidobacterium longum 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subsp.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 longum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BL21</a:t>
            </a:r>
            <a:r>
              <a:rPr lang="en-US" altLang="zh-CN" sz="1200" b="1">
                <a:solidFill>
                  <a:srgbClr val="234423"/>
                </a:solidFill>
              </a:rPr>
              <a:t>;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animalis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subsp.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lactis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BLa80;</a:t>
            </a:r>
          </a:p>
          <a:p>
            <a:pPr indent="0" algn="l" fontAlgn="auto">
              <a:lnSpc>
                <a:spcPct val="130000"/>
              </a:lnSpc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pasteurized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Akkermansia muciniphila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pAkk11;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BC99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7" name="文本框 6"/>
          <p:cNvSpPr txBox="1"/>
          <p:nvPr userDrawn="1"/>
        </p:nvSpPr>
        <p:spPr>
          <a:xfrm>
            <a:off x="703619" y="2614324"/>
            <a:ext cx="4640974" cy="922020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 marL="285750" lvl="0" indent="-285750" algn="l" defTabSz="0">
              <a:lnSpc>
                <a:spcPct val="150000"/>
              </a:lnSpc>
              <a:buClr>
                <a:srgbClr val="AF3014"/>
              </a:buClr>
              <a:buSzTx/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Improves insulin sensitivity</a:t>
            </a:r>
          </a:p>
          <a:p>
            <a:pPr marL="285750" lvl="0" indent="-285750" algn="l" defTabSz="0">
              <a:lnSpc>
                <a:spcPct val="150000"/>
              </a:lnSpc>
              <a:buClr>
                <a:srgbClr val="AF3014"/>
              </a:buClr>
              <a:buSzTx/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Significantly reduces fasting blood glucose</a:t>
            </a:r>
          </a:p>
          <a:p>
            <a:pPr marL="285750" lvl="0" indent="-285750" algn="l" defTabSz="0">
              <a:lnSpc>
                <a:spcPct val="150000"/>
              </a:lnSpc>
              <a:buClr>
                <a:srgbClr val="AF3014"/>
              </a:buClr>
              <a:buSzTx/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Improves lipid and glucose metabolism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963535" y="1171575"/>
            <a:ext cx="3846195" cy="5810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0" indent="0" algn="l" defTabSz="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/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Green Tea Powder; Edible Mushroom Concentrate Powder (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Agaricus bisporus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 marL="0" indent="0" algn="l" defTabSz="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Acacia Gum; Potato Starch</a:t>
            </a:r>
          </a:p>
          <a:p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617898" y="5017644"/>
          <a:ext cx="6010275" cy="1245870"/>
        </p:xfrm>
        <a:graphic>
          <a:graphicData uri="http://schemas.openxmlformats.org/drawingml/2006/table">
            <a:tbl>
              <a:tblPr/>
              <a:tblGrid>
                <a:gridCol w="2590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19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LRa05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ChiCTR2300073308</a:t>
                      </a: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NCT06901791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BBr60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NCT06305650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BL21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ChiCTR2300073299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ChiCTR2300073412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1935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BLa80+LRa05+BBr60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NCT06440486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pAkk11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NCT06964932</a:t>
                      </a: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NCT06964919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NCT06307821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6" name="图片 5" descr="将图片变清晰"/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1898015" y="666115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6884035" cy="706755"/>
            <a:chOff x="400" y="1020"/>
            <a:chExt cx="10841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973" y="1020"/>
              <a:ext cx="8268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Glycemic Homeostasis Regulation</a:t>
              </a:r>
              <a:endParaRPr lang="en-US" altLang="zh-CN" sz="2000" b="1" i="0" u="none" strike="noStrike" dirty="0">
                <a:solidFill>
                  <a:srgbClr val="000000"/>
                </a:solidFill>
                <a:effectLst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409575" y="5972856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圆角矩形 11"/>
          <p:cNvSpPr/>
          <p:nvPr>
            <p:custDataLst>
              <p:tags r:id="rId1"/>
            </p:custDataLst>
          </p:nvPr>
        </p:nvSpPr>
        <p:spPr>
          <a:xfrm>
            <a:off x="4891122" y="1228781"/>
            <a:ext cx="6844187" cy="2441865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13" name="圆角矩形 12"/>
          <p:cNvSpPr/>
          <p:nvPr>
            <p:custDataLst>
              <p:tags r:id="rId2"/>
            </p:custDataLst>
          </p:nvPr>
        </p:nvSpPr>
        <p:spPr>
          <a:xfrm>
            <a:off x="4891093" y="3843066"/>
            <a:ext cx="6834671" cy="278765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508658" y="1307496"/>
            <a:ext cx="3851380" cy="4400908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92D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4" name="组合 3"/>
          <p:cNvGrpSpPr/>
          <p:nvPr>
            <p:custDataLst>
              <p:tags r:id="rId3"/>
            </p:custDataLst>
          </p:nvPr>
        </p:nvGrpSpPr>
        <p:grpSpPr>
          <a:xfrm>
            <a:off x="4862529" y="1202973"/>
            <a:ext cx="1147445" cy="337185"/>
            <a:chOff x="6868" y="1796"/>
            <a:chExt cx="1807" cy="531"/>
          </a:xfrm>
        </p:grpSpPr>
        <p:sp>
          <p:nvSpPr>
            <p:cNvPr id="32" name="文本框 31"/>
            <p:cNvSpPr txBox="1"/>
            <p:nvPr>
              <p:custDataLst>
                <p:tags r:id="rId9"/>
              </p:custDataLst>
            </p:nvPr>
          </p:nvSpPr>
          <p:spPr>
            <a:xfrm>
              <a:off x="6868" y="1796"/>
              <a:ext cx="1807" cy="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12 weeks</a:t>
              </a:r>
            </a:p>
          </p:txBody>
        </p:sp>
        <p:sp>
          <p:nvSpPr>
            <p:cNvPr id="6" name="圆角矩形 5"/>
            <p:cNvSpPr/>
            <p:nvPr>
              <p:custDataLst>
                <p:tags r:id="rId10"/>
              </p:custDataLst>
            </p:nvPr>
          </p:nvSpPr>
          <p:spPr>
            <a:xfrm>
              <a:off x="6928" y="1828"/>
              <a:ext cx="1599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" name="文本框 40"/>
          <p:cNvSpPr txBox="1"/>
          <p:nvPr>
            <p:custDataLst>
              <p:tags r:id="rId4"/>
            </p:custDataLst>
          </p:nvPr>
        </p:nvSpPr>
        <p:spPr>
          <a:xfrm>
            <a:off x="6416058" y="1228781"/>
            <a:ext cx="449135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Blood glucose level Improvement in patients with Type II diabetes</a:t>
            </a:r>
          </a:p>
        </p:txBody>
      </p:sp>
      <p:sp>
        <p:nvSpPr>
          <p:cNvPr id="66" name="文本框 65"/>
          <p:cNvSpPr txBox="1"/>
          <p:nvPr/>
        </p:nvSpPr>
        <p:spPr>
          <a:xfrm>
            <a:off x="508629" y="1400903"/>
            <a:ext cx="377888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dirty="0">
                <a:solidFill>
                  <a:srgbClr val="234423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  <a:endParaRPr lang="en-US" altLang="zh-CN" b="1" dirty="0">
              <a:solidFill>
                <a:srgbClr val="234423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思源黑体 CN Bold" panose="020B0800000000000000" charset="-122"/>
              <a:ea typeface="思源黑体 CN Bold" panose="020B0800000000000000" charset="-122"/>
              <a:cs typeface="Calibri" panose="020F0502020204030204" charset="0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609273" y="1872217"/>
            <a:ext cx="3650227" cy="354577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S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ignificantly reduced serum insulin, fasting blood glucose and glycated hemoglobin levels</a:t>
            </a:r>
          </a:p>
          <a:p>
            <a:pPr marL="285750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Improved insulin sensitivity and long-term glycemic control in Type II diabetes patients</a:t>
            </a:r>
          </a:p>
          <a:p>
            <a:pPr marL="285750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Enhanced lipid metabolism, lowering total cholesterol and triglycerides, boosted beneficial LPL activity to reduce atherosclerosis risk</a:t>
            </a:r>
          </a:p>
          <a:p>
            <a:pPr marL="285750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Supported healthy glucose metabolic homeostasis and overall metabolic balance</a:t>
            </a: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90204"/>
              <a:ea typeface="思源黑体 CN Bold" panose="020B0800000000000000" charset="-122"/>
              <a:cs typeface="Calibri" panose="020F0502020204030204" charset="0"/>
            </a:endParaRPr>
          </a:p>
        </p:txBody>
      </p:sp>
      <p:pic>
        <p:nvPicPr>
          <p:cNvPr id="90" name="图片 89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7900" y="4027851"/>
            <a:ext cx="5958840" cy="2581910"/>
          </a:xfrm>
          <a:prstGeom prst="rect">
            <a:avLst/>
          </a:prstGeom>
        </p:spPr>
      </p:pic>
      <p:sp>
        <p:nvSpPr>
          <p:cNvPr id="16" name="文本框 15"/>
          <p:cNvSpPr txBox="1"/>
          <p:nvPr>
            <p:custDataLst>
              <p:tags r:id="rId5"/>
            </p:custDataLst>
          </p:nvPr>
        </p:nvSpPr>
        <p:spPr>
          <a:xfrm>
            <a:off x="5426886" y="3830028"/>
            <a:ext cx="6633146" cy="306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Lipid Metabolism and Cardiovascular Risk Improvement</a:t>
            </a:r>
            <a:endParaRPr kumimoji="1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10" name="组合 9"/>
          <p:cNvGrpSpPr/>
          <p:nvPr>
            <p:custDataLst>
              <p:tags r:id="rId6"/>
            </p:custDataLst>
          </p:nvPr>
        </p:nvGrpSpPr>
        <p:grpSpPr>
          <a:xfrm>
            <a:off x="4853628" y="3816453"/>
            <a:ext cx="1147445" cy="337185"/>
            <a:chOff x="6869" y="1786"/>
            <a:chExt cx="1807" cy="531"/>
          </a:xfrm>
        </p:grpSpPr>
        <p:sp>
          <p:nvSpPr>
            <p:cNvPr id="11" name="文本框 10"/>
            <p:cNvSpPr txBox="1"/>
            <p:nvPr>
              <p:custDataLst>
                <p:tags r:id="rId7"/>
              </p:custDataLst>
            </p:nvPr>
          </p:nvSpPr>
          <p:spPr>
            <a:xfrm>
              <a:off x="6869" y="1786"/>
              <a:ext cx="1807" cy="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12 weeks</a:t>
              </a:r>
            </a:p>
          </p:txBody>
        </p:sp>
        <p:sp>
          <p:nvSpPr>
            <p:cNvPr id="14" name="圆角矩形 13"/>
            <p:cNvSpPr/>
            <p:nvPr>
              <p:custDataLst>
                <p:tags r:id="rId8"/>
              </p:custDataLst>
            </p:nvPr>
          </p:nvSpPr>
          <p:spPr>
            <a:xfrm>
              <a:off x="6928" y="1828"/>
              <a:ext cx="1599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 16"/>
          <p:cNvPicPr>
            <a:picLocks noChangeAspect="1"/>
          </p:cNvPicPr>
          <p:nvPr/>
        </p:nvPicPr>
        <p:blipFill>
          <a:blip r:embed="rId14" cstate="email"/>
          <a:stretch>
            <a:fillRect/>
          </a:stretch>
        </p:blipFill>
        <p:spPr>
          <a:xfrm>
            <a:off x="5447382" y="1611976"/>
            <a:ext cx="5958840" cy="2002155"/>
          </a:xfrm>
          <a:prstGeom prst="rect">
            <a:avLst/>
          </a:prstGeom>
        </p:spPr>
      </p:pic>
      <p:grpSp>
        <p:nvGrpSpPr>
          <p:cNvPr id="88" name="组合 87"/>
          <p:cNvGrpSpPr/>
          <p:nvPr/>
        </p:nvGrpSpPr>
        <p:grpSpPr>
          <a:xfrm>
            <a:off x="5375896" y="1676861"/>
            <a:ext cx="5940108" cy="1994881"/>
            <a:chOff x="5924184" y="1235190"/>
            <a:chExt cx="5940108" cy="1994881"/>
          </a:xfrm>
        </p:grpSpPr>
        <p:sp>
          <p:nvSpPr>
            <p:cNvPr id="69" name="圆角矩形 68"/>
            <p:cNvSpPr/>
            <p:nvPr/>
          </p:nvSpPr>
          <p:spPr>
            <a:xfrm>
              <a:off x="6043303" y="1395735"/>
              <a:ext cx="301774" cy="144879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 rot="16200000">
              <a:off x="5231837" y="1927620"/>
              <a:ext cx="1800191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Change in glycated hemoglobin (HbA1c) (%)</a:t>
              </a:r>
              <a:endParaRPr kumimoji="1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72" name="圆角矩形 71"/>
            <p:cNvSpPr/>
            <p:nvPr/>
          </p:nvSpPr>
          <p:spPr>
            <a:xfrm>
              <a:off x="8074223" y="1372643"/>
              <a:ext cx="301774" cy="1647582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 rot="16200000">
              <a:off x="7273421" y="1927536"/>
              <a:ext cx="1800191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Change in fasting blood glucose (mmol/L)</a:t>
              </a:r>
              <a:endParaRPr kumimoji="1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74" name="圆角矩形 73"/>
            <p:cNvSpPr/>
            <p:nvPr/>
          </p:nvSpPr>
          <p:spPr>
            <a:xfrm>
              <a:off x="10092559" y="1430550"/>
              <a:ext cx="211461" cy="144879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 rot="16200000">
              <a:off x="9269471" y="1988684"/>
              <a:ext cx="1800191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Change in insulin resistance index</a:t>
              </a:r>
              <a:endParaRPr kumimoji="1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76" name="圆角矩形 75"/>
            <p:cNvSpPr/>
            <p:nvPr/>
          </p:nvSpPr>
          <p:spPr>
            <a:xfrm rot="5400000">
              <a:off x="6904624" y="2355414"/>
              <a:ext cx="260985" cy="144907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77" name="圆角矩形 76"/>
            <p:cNvSpPr/>
            <p:nvPr/>
          </p:nvSpPr>
          <p:spPr>
            <a:xfrm rot="5400000">
              <a:off x="9085849" y="2361764"/>
              <a:ext cx="248285" cy="144907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 rot="5400000">
              <a:off x="11013709" y="2368030"/>
              <a:ext cx="252095" cy="144907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6224221" y="2983850"/>
              <a:ext cx="985230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Placebo</a:t>
              </a: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934775" y="2973418"/>
              <a:ext cx="985230" cy="245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Probiotic</a:t>
              </a:r>
              <a:endParaRPr kumimoji="1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8396208" y="2964256"/>
              <a:ext cx="985230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Placebo</a:t>
              </a: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9009830" y="2964256"/>
              <a:ext cx="985230" cy="245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Probiotic</a:t>
              </a:r>
              <a:endParaRPr kumimoji="1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25" name="文本框 81"/>
            <p:cNvSpPr txBox="1"/>
            <p:nvPr/>
          </p:nvSpPr>
          <p:spPr>
            <a:xfrm>
              <a:off x="10832143" y="2970693"/>
              <a:ext cx="985230" cy="245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Probiotic</a:t>
              </a: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0252382" y="2972495"/>
              <a:ext cx="985230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Placebo</a:t>
              </a:r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608965" y="5743575"/>
            <a:ext cx="2098675" cy="24066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+mn-cs"/>
              </a:rPr>
              <a:t>DOI</a:t>
            </a:r>
            <a:r>
              <a:rPr kumimoji="1" lang="zh-CN" alt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+mn-cs"/>
              </a:rPr>
              <a:t>：</a:t>
            </a:r>
            <a:r>
              <a:rPr kumimoji="1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+mn-cs"/>
              </a:rPr>
              <a:t>10.4239/wjd.v16.i7.106821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780405" y="5186680"/>
            <a:ext cx="880110" cy="1143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>
              <a:lnSpc>
                <a:spcPct val="60000"/>
              </a:lnSpc>
            </a:pPr>
            <a:r>
              <a:rPr lang="en-US" altLang="zh-CN" sz="500" b="1"/>
              <a:t>Placebo        Probiotic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276465" y="5207000"/>
            <a:ext cx="885190" cy="1111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>
              <a:lnSpc>
                <a:spcPct val="60000"/>
              </a:lnSpc>
            </a:pPr>
            <a:r>
              <a:rPr lang="en-US" altLang="zh-CN" sz="500" b="1"/>
              <a:t>Placebo        Probiotic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5781040" y="6349365"/>
            <a:ext cx="880110" cy="1143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>
              <a:lnSpc>
                <a:spcPct val="60000"/>
              </a:lnSpc>
            </a:pPr>
            <a:r>
              <a:rPr lang="en-US" altLang="zh-CN" sz="500" b="1"/>
              <a:t>Placebo        Probiotic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237730" y="6352540"/>
            <a:ext cx="885190" cy="1111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>
              <a:lnSpc>
                <a:spcPct val="60000"/>
              </a:lnSpc>
            </a:pPr>
            <a:r>
              <a:rPr lang="en-US" altLang="zh-CN" sz="500" b="1"/>
              <a:t>Placebo        Probiotic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818880" y="5207000"/>
            <a:ext cx="885190" cy="1111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>
              <a:lnSpc>
                <a:spcPct val="60000"/>
              </a:lnSpc>
            </a:pPr>
            <a:r>
              <a:rPr lang="en-US" altLang="zh-CN" sz="500" b="1"/>
              <a:t>Placebo        Probiotic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10251440" y="5207635"/>
            <a:ext cx="885190" cy="1111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>
              <a:lnSpc>
                <a:spcPct val="60000"/>
              </a:lnSpc>
            </a:pPr>
            <a:r>
              <a:rPr lang="en-US" altLang="zh-CN" sz="500" b="1"/>
              <a:t>Placebo        Probiotic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8823960" y="6366510"/>
            <a:ext cx="885190" cy="1111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>
              <a:lnSpc>
                <a:spcPct val="60000"/>
              </a:lnSpc>
            </a:pPr>
            <a:r>
              <a:rPr lang="en-US" altLang="zh-CN" sz="500" b="1"/>
              <a:t>Placebo        Probiotic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10213340" y="6367145"/>
            <a:ext cx="869950" cy="118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>
              <a:lnSpc>
                <a:spcPct val="60000"/>
              </a:lnSpc>
            </a:pPr>
            <a:r>
              <a:rPr lang="en-US" altLang="zh-CN" sz="500" b="1"/>
              <a:t>Placebo        Probiotic</a:t>
            </a:r>
          </a:p>
        </p:txBody>
      </p:sp>
      <p:pic>
        <p:nvPicPr>
          <p:cNvPr id="35" name="图片 34" descr="将图片变清晰"/>
          <p:cNvPicPr>
            <a:picLocks noChangeAspect="1"/>
          </p:cNvPicPr>
          <p:nvPr/>
        </p:nvPicPr>
        <p:blipFill>
          <a:blip r:embed="rId15">
            <a:grayscl/>
          </a:blip>
          <a:stretch>
            <a:fillRect/>
          </a:stretch>
        </p:blipFill>
        <p:spPr>
          <a:xfrm>
            <a:off x="1898015" y="666115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11640185" cy="400685"/>
            <a:chOff x="400" y="1020"/>
            <a:chExt cx="18331" cy="631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6396" cy="631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71755" algn="l" defTabSz="914400" rtl="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GLP-1 Functional Modulation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43599" y="2297927"/>
            <a:ext cx="11179810" cy="1851893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768" y="4830439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768" y="4359112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702079" y="2962137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617768" y="1117663"/>
            <a:ext cx="5023485" cy="105029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Bifidobacterium breve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BBr60;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Lacticaseibacillus rhamnosus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LRa05;</a:t>
            </a: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Bifidobacterium longum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 subsp.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longum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BL21; </a:t>
            </a: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Lactiplantibacillus plantarum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Lp90;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Limosilactobacillus reuteri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LR08;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zh-CN" altLang="en-US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Akkermansia muciniphila </a:t>
            </a:r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  <a:sym typeface="+mn-ea"/>
              </a:rPr>
              <a:t>Akk11/pAkk11;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BC99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660804" y="2612252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7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60804" y="3446642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60804" y="3029447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41165" y="2378453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7" name="文本框 6"/>
          <p:cNvSpPr txBox="1"/>
          <p:nvPr userDrawn="1"/>
        </p:nvSpPr>
        <p:spPr>
          <a:xfrm>
            <a:off x="741165" y="2717606"/>
            <a:ext cx="7563550" cy="1511614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Enhances GLP-1 levels to regulate appetite and glucose control</a:t>
            </a: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Optimizes lipid metabolism to support cardiovascular health</a:t>
            </a: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Balances overall metabolic functions and activates intrinsic health-maintaining mechanisms</a:t>
            </a:r>
            <a:endParaRPr lang="en-US" altLang="zh-CN" sz="1400" b="1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720864" y="5239309"/>
          <a:ext cx="6010275" cy="1151255"/>
        </p:xfrm>
        <a:graphic>
          <a:graphicData uri="http://schemas.openxmlformats.org/drawingml/2006/table">
            <a:tbl>
              <a:tblPr/>
              <a:tblGrid>
                <a:gridCol w="25077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02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LRa05+LR08</a:t>
                      </a:r>
                      <a:r>
                        <a:rPr lang="en-US" sz="900" b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:</a:t>
                      </a:r>
                      <a:r>
                        <a:rPr lang="en-US" sz="900" b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 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NCT07013409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BBr60</a:t>
                      </a:r>
                      <a:r>
                        <a:rPr lang="en-US" sz="900" b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: 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NCT06305650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95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BL21</a:t>
                      </a:r>
                      <a:r>
                        <a:rPr lang="en-US" sz="900" b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: 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ChiCTR2300073299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Lp90</a:t>
                      </a:r>
                      <a:r>
                        <a:rPr lang="en-US" sz="900" b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: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 NCT06987279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pAkk11</a:t>
                      </a:r>
                      <a:r>
                        <a:rPr lang="en-US" sz="900" b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: 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NCT06964932</a:t>
                      </a:r>
                    </a:p>
                    <a:p>
                      <a:pPr indent="0">
                        <a:buNone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               NCT06964919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Akk11</a:t>
                      </a:r>
                      <a:r>
                        <a:rPr lang="en-US" sz="900" b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: 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NCT06653101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BC99: 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NCT06307821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7255510" y="1358900"/>
            <a:ext cx="4714240" cy="5810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Green Tea Powder; Vitamin B6;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Black Pepper Extract (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Piper nigrum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Acacia Gum;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Potato Starch</a:t>
            </a:r>
          </a:p>
          <a:p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7133590" y="5973445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Tx/>
                <a:buNone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GLP-1 Functional Modulation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圆角矩形 74"/>
          <p:cNvSpPr/>
          <p:nvPr/>
        </p:nvSpPr>
        <p:spPr>
          <a:xfrm>
            <a:off x="838759" y="1752613"/>
            <a:ext cx="3237293" cy="3342218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 w="28575">
            <a:solidFill>
              <a:srgbClr val="E1EFD8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978523" y="2453711"/>
            <a:ext cx="3097530" cy="26411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Increased GLP-1 levels to regulate appetite and glucose metabolism</a:t>
            </a: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Improved lipid metabolism to support cardiovascular health</a:t>
            </a: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Balanced metabolic functions and activated intrinsic health-regulating pathways</a:t>
            </a:r>
          </a:p>
          <a:p>
            <a:pPr marL="106045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318197" y="1946204"/>
            <a:ext cx="2278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noProof="0" dirty="0">
                <a:ln>
                  <a:noFill/>
                </a:ln>
                <a:solidFill>
                  <a:srgbClr val="234423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658293" y="1614794"/>
            <a:ext cx="0" cy="4319030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grpSp>
        <p:nvGrpSpPr>
          <p:cNvPr id="6" name="组合 5"/>
          <p:cNvGrpSpPr/>
          <p:nvPr/>
        </p:nvGrpSpPr>
        <p:grpSpPr>
          <a:xfrm>
            <a:off x="5099866" y="2194256"/>
            <a:ext cx="3442305" cy="2775278"/>
            <a:chOff x="4343068" y="1037405"/>
            <a:chExt cx="3149600" cy="2501900"/>
          </a:xfrm>
        </p:grpSpPr>
        <p:pic>
          <p:nvPicPr>
            <p:cNvPr id="21" name="图片 20" descr="图示&#10;&#10;描述已自动生成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43068" y="1037405"/>
              <a:ext cx="3149600" cy="2501900"/>
            </a:xfrm>
            <a:prstGeom prst="rect">
              <a:avLst/>
            </a:prstGeom>
          </p:spPr>
        </p:pic>
        <p:sp>
          <p:nvSpPr>
            <p:cNvPr id="22" name="圆角矩形 21"/>
            <p:cNvSpPr/>
            <p:nvPr/>
          </p:nvSpPr>
          <p:spPr>
            <a:xfrm>
              <a:off x="5110925" y="3280083"/>
              <a:ext cx="1839290" cy="21290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4932638" y="3223654"/>
              <a:ext cx="985230" cy="2484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Placebo</a:t>
              </a: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5863725" y="3224020"/>
              <a:ext cx="985230" cy="2484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Probiotic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26" name="圆角矩形 25"/>
            <p:cNvSpPr/>
            <p:nvPr/>
          </p:nvSpPr>
          <p:spPr>
            <a:xfrm flipH="1">
              <a:off x="4377996" y="1037405"/>
              <a:ext cx="326529" cy="2302259"/>
            </a:xfrm>
            <a:prstGeom prst="round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 rot="16200000">
              <a:off x="3697340" y="2087376"/>
              <a:ext cx="1688485" cy="25215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503050405090304" pitchFamily="18" charset="0"/>
                  <a:ea typeface="思源黑体 CN Bold" panose="020B0800000000000000" charset="-122"/>
                  <a:cs typeface="Times New Roman" panose="02020503050405090304" pitchFamily="18" charset="0"/>
                </a:rPr>
                <a:t>GLP-1</a:t>
              </a:r>
              <a:r>
                <a:rPr kumimoji="0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503050405090304" pitchFamily="18" charset="0"/>
                  <a:ea typeface="思源黑体 CN Bold" panose="020B0800000000000000" charset="-122"/>
                  <a:cs typeface="Times New Roman" panose="02020503050405090304" pitchFamily="18" charset="0"/>
                </a:rPr>
                <a:t> </a:t>
              </a: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503050405090304" pitchFamily="18" charset="0"/>
                  <a:ea typeface="思源黑体 CN Bold" panose="020B0800000000000000" charset="-122"/>
                  <a:cs typeface="Times New Roman" panose="02020503050405090304" pitchFamily="18" charset="0"/>
                </a:rPr>
                <a:t>(pg/mL</a:t>
              </a:r>
              <a:r>
                <a:rPr kumimoji="0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503050405090304" pitchFamily="18" charset="0"/>
                  <a:ea typeface="思源黑体 CN Bold" panose="020B0800000000000000" charset="-122"/>
                  <a:cs typeface="Times New Roman" panose="02020503050405090304" pitchFamily="18" charset="0"/>
                </a:rPr>
                <a:t>）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</p:grpSp>
      <p:sp>
        <p:nvSpPr>
          <p:cNvPr id="41" name="文本框 40"/>
          <p:cNvSpPr txBox="1"/>
          <p:nvPr/>
        </p:nvSpPr>
        <p:spPr>
          <a:xfrm>
            <a:off x="6905396" y="1651696"/>
            <a:ext cx="3149600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Increase GLP-1 Levels</a:t>
            </a:r>
          </a:p>
        </p:txBody>
      </p:sp>
      <p:sp>
        <p:nvSpPr>
          <p:cNvPr id="55" name="文本框 54"/>
          <p:cNvSpPr txBox="1"/>
          <p:nvPr/>
        </p:nvSpPr>
        <p:spPr>
          <a:xfrm>
            <a:off x="5317890" y="5073448"/>
            <a:ext cx="3006357" cy="8007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rPr>
              <a:t>Probiotic demonstrated a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rPr>
              <a:t>significant increase in GLP-1</a:t>
            </a: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rPr>
              <a:t> after 12 weeks of intervention. </a:t>
            </a:r>
            <a:r>
              <a:rPr kumimoji="1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rPr>
              <a:t> </a:t>
            </a:r>
            <a:endParaRPr kumimoji="1" lang="en-US" altLang="zh-CN" sz="14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00993" y="2504568"/>
            <a:ext cx="2908002" cy="2422172"/>
          </a:xfrm>
          <a:prstGeom prst="rect">
            <a:avLst/>
          </a:prstGeom>
        </p:spPr>
      </p:pic>
      <p:sp>
        <p:nvSpPr>
          <p:cNvPr id="58" name="圆角矩形 57"/>
          <p:cNvSpPr/>
          <p:nvPr/>
        </p:nvSpPr>
        <p:spPr>
          <a:xfrm>
            <a:off x="9676840" y="3024617"/>
            <a:ext cx="806824" cy="64339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sp>
        <p:nvSpPr>
          <p:cNvPr id="67" name="圆角矩形 66"/>
          <p:cNvSpPr/>
          <p:nvPr/>
        </p:nvSpPr>
        <p:spPr>
          <a:xfrm rot="5400000">
            <a:off x="10168816" y="3772522"/>
            <a:ext cx="298892" cy="209505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9255164" y="4606883"/>
            <a:ext cx="1063098" cy="298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Placebo</a:t>
            </a:r>
          </a:p>
        </p:txBody>
      </p:sp>
      <p:sp>
        <p:nvSpPr>
          <p:cNvPr id="69" name="文本框 68"/>
          <p:cNvSpPr txBox="1"/>
          <p:nvPr/>
        </p:nvSpPr>
        <p:spPr>
          <a:xfrm>
            <a:off x="10185500" y="4606950"/>
            <a:ext cx="1063098" cy="298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Probiotic</a:t>
            </a:r>
            <a:endParaRPr kumimoji="1" lang="zh-CN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宋体" pitchFamily="2" charset="-122"/>
              <a:cs typeface="Times New Roman" panose="02020503050405090304" pitchFamily="18" charset="0"/>
            </a:endParaRPr>
          </a:p>
        </p:txBody>
      </p:sp>
      <p:sp>
        <p:nvSpPr>
          <p:cNvPr id="70" name="圆角矩形 69"/>
          <p:cNvSpPr/>
          <p:nvPr/>
        </p:nvSpPr>
        <p:spPr>
          <a:xfrm>
            <a:off x="9576483" y="4188062"/>
            <a:ext cx="478512" cy="298892"/>
          </a:xfrm>
          <a:prstGeom prst="roundRect">
            <a:avLst/>
          </a:prstGeom>
          <a:solidFill>
            <a:srgbClr val="97C4F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10477793" y="4180418"/>
            <a:ext cx="478512" cy="298892"/>
          </a:xfrm>
          <a:prstGeom prst="roundRect">
            <a:avLst/>
          </a:prstGeom>
          <a:solidFill>
            <a:srgbClr val="F4D3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8518932" y="5073448"/>
            <a:ext cx="3367676" cy="916193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rPr>
              <a:t>Probiotic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 Bold" panose="020B0604020202090204" charset="0"/>
                <a:ea typeface="宋体" pitchFamily="2" charset="-122"/>
                <a:cs typeface="Arial Bold" panose="020B0604020202090204" charset="0"/>
              </a:rPr>
              <a:t>increased plasma GLP‑1 levels to 10.7 pmol/L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rPr>
              <a:t>, compared with 9.6 pmol/L in the placebo group.</a:t>
            </a:r>
          </a:p>
        </p:txBody>
      </p:sp>
      <p:grpSp>
        <p:nvGrpSpPr>
          <p:cNvPr id="9" name="组合 8"/>
          <p:cNvGrpSpPr/>
          <p:nvPr>
            <p:custDataLst>
              <p:tags r:id="rId1"/>
            </p:custDataLst>
          </p:nvPr>
        </p:nvGrpSpPr>
        <p:grpSpPr>
          <a:xfrm>
            <a:off x="8398478" y="2314536"/>
            <a:ext cx="872297" cy="442290"/>
            <a:chOff x="6928" y="1828"/>
            <a:chExt cx="1737" cy="725"/>
          </a:xfrm>
        </p:grpSpPr>
        <p:sp>
          <p:nvSpPr>
            <p:cNvPr id="32" name="文本框 31"/>
            <p:cNvSpPr txBox="1"/>
            <p:nvPr>
              <p:custDataLst>
                <p:tags r:id="rId5"/>
              </p:custDataLst>
            </p:nvPr>
          </p:nvSpPr>
          <p:spPr>
            <a:xfrm>
              <a:off x="7013" y="1830"/>
              <a:ext cx="1568" cy="72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8 </a:t>
              </a:r>
              <a:r>
                <a:rPr lang="en-US" altLang="zh-CN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weeks</a:t>
              </a:r>
            </a:p>
          </p:txBody>
        </p:sp>
        <p:sp>
          <p:nvSpPr>
            <p:cNvPr id="2" name="圆角矩形 1"/>
            <p:cNvSpPr/>
            <p:nvPr>
              <p:custDataLst>
                <p:tags r:id="rId6"/>
              </p:custDataLst>
            </p:nvPr>
          </p:nvSpPr>
          <p:spPr>
            <a:xfrm>
              <a:off x="6928" y="1828"/>
              <a:ext cx="1737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>
            <p:custDataLst>
              <p:tags r:id="rId2"/>
            </p:custDataLst>
          </p:nvPr>
        </p:nvGrpSpPr>
        <p:grpSpPr>
          <a:xfrm>
            <a:off x="5099926" y="2314522"/>
            <a:ext cx="872297" cy="441070"/>
            <a:chOff x="6928" y="1828"/>
            <a:chExt cx="1737" cy="723"/>
          </a:xfrm>
        </p:grpSpPr>
        <p:sp>
          <p:nvSpPr>
            <p:cNvPr id="4" name="文本框 3"/>
            <p:cNvSpPr txBox="1"/>
            <p:nvPr>
              <p:custDataLst>
                <p:tags r:id="rId3"/>
              </p:custDataLst>
            </p:nvPr>
          </p:nvSpPr>
          <p:spPr>
            <a:xfrm>
              <a:off x="6928" y="1828"/>
              <a:ext cx="1652" cy="72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n-US" altLang="zh-CN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12</a:t>
              </a:r>
              <a:r>
                <a:rPr 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 </a:t>
              </a:r>
              <a:r>
                <a:rPr lang="en-US" altLang="zh-CN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weeks</a:t>
              </a:r>
            </a:p>
          </p:txBody>
        </p:sp>
        <p:sp>
          <p:nvSpPr>
            <p:cNvPr id="10" name="圆角矩形 9"/>
            <p:cNvSpPr/>
            <p:nvPr>
              <p:custDataLst>
                <p:tags r:id="rId4"/>
              </p:custDataLst>
            </p:nvPr>
          </p:nvSpPr>
          <p:spPr>
            <a:xfrm>
              <a:off x="6928" y="1828"/>
              <a:ext cx="1737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7762240" cy="706755"/>
            <a:chOff x="400" y="1020"/>
            <a:chExt cx="12224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289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Tx/>
                <a:buNone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Relief of Alcohol-Related Discomfort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69" y="2249152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543599" y="4817450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543599" y="4346123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49" y="2913362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22" y="1166118"/>
            <a:ext cx="6390640" cy="81026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Bifidobacterium breve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BBr60;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Lacticaseibacillus rhamnosus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LRa05;</a:t>
            </a: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Bifidobacterium longum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subsp.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longum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BL21;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animalis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subsp.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 lactis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BLa80;</a:t>
            </a:r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BC179;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BC99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623274" y="2563477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274" y="3397867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274" y="2980672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03554" y="2420602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7" name="文本框 6"/>
          <p:cNvSpPr txBox="1"/>
          <p:nvPr userDrawn="1"/>
        </p:nvSpPr>
        <p:spPr>
          <a:xfrm>
            <a:off x="703593" y="2759721"/>
            <a:ext cx="5420328" cy="922020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Accelerates alcohol and acetaldehyde metabolism</a:t>
            </a: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Rapidly reduces blood alcohol concentration</a:t>
            </a: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Improves short-term cognitive performance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178658" y="1384331"/>
            <a:ext cx="4507230" cy="5810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/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Rice Bran Fatty Alcohols; Milk Thistle Extract;</a:t>
            </a:r>
          </a:p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Potato Starch</a:t>
            </a:r>
          </a:p>
          <a:p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646695" y="5226320"/>
          <a:ext cx="6010275" cy="768030"/>
        </p:xfrm>
        <a:graphic>
          <a:graphicData uri="http://schemas.openxmlformats.org/drawingml/2006/table">
            <a:tbl>
              <a:tblPr/>
              <a:tblGrid>
                <a:gridCol w="32645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57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2885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 Bold" panose="020B0604020202090204" charset="0"/>
                        </a:rPr>
                        <a:t>BLa80+LRa05+BC99+BC179</a:t>
                      </a:r>
                      <a:r>
                        <a:rPr lang="en-US" sz="900" b="0">
                          <a:solidFill>
                            <a:srgbClr val="000000"/>
                          </a:solidFill>
                          <a:latin typeface="Arial" panose="020B0604020202090204" pitchFamily="34" charset="0"/>
                        </a:rPr>
                        <a:t>: 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</a:rPr>
                        <a:t>ChiCTR2400082180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 Bold" panose="020B0604020202090204" charset="0"/>
                        </a:rPr>
                        <a:t>BBr60</a:t>
                      </a:r>
                      <a:r>
                        <a:rPr lang="en-US" sz="900" b="0">
                          <a:solidFill>
                            <a:srgbClr val="000000"/>
                          </a:solidFill>
                          <a:latin typeface="Arial" panose="020B0604020202090204" pitchFamily="34" charset="0"/>
                        </a:rPr>
                        <a:t>: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</a:rPr>
                        <a:t> NCT06196892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445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 Bold" panose="020B0604020202090204" charset="0"/>
                        </a:rPr>
                        <a:t>BL21</a:t>
                      </a:r>
                      <a:r>
                        <a:rPr lang="en-US" sz="900" b="0">
                          <a:solidFill>
                            <a:srgbClr val="000000"/>
                          </a:solidFill>
                          <a:latin typeface="Arial" panose="020B0604020202090204" pitchFamily="34" charset="0"/>
                        </a:rPr>
                        <a:t>: 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</a:rPr>
                        <a:t>NCT06544278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 Bold" panose="020B0604020202090204" charset="0"/>
                        </a:rPr>
                        <a:t>BC179</a:t>
                      </a:r>
                      <a:r>
                        <a:rPr lang="en-US" sz="900" b="0">
                          <a:solidFill>
                            <a:srgbClr val="000000"/>
                          </a:solidFill>
                          <a:latin typeface="Arial" panose="020B0604020202090204" pitchFamily="34" charset="0"/>
                        </a:rPr>
                        <a:t>: 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</a:rPr>
                        <a:t>NCT06899620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 Bold" panose="020B0604020202090204" charset="0"/>
                        </a:rPr>
                        <a:t>BC99</a:t>
                      </a:r>
                      <a:r>
                        <a:rPr lang="en-US" sz="900" b="0">
                          <a:solidFill>
                            <a:srgbClr val="000000"/>
                          </a:solidFill>
                          <a:latin typeface="Arial" panose="020B0604020202090204" pitchFamily="34" charset="0"/>
                        </a:rPr>
                        <a:t>: 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</a:rPr>
                        <a:t>NCT06607562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>
            <p:custDataLst>
              <p:tags r:id="rId1"/>
            </p:custDataLst>
          </p:nvPr>
        </p:nvSpPr>
        <p:spPr>
          <a:xfrm>
            <a:off x="9683079" y="3581487"/>
            <a:ext cx="2359103" cy="2384641"/>
          </a:xfrm>
          <a:prstGeom prst="roundRect">
            <a:avLst>
              <a:gd name="adj" fmla="val 6381"/>
            </a:avLst>
          </a:prstGeom>
          <a:solidFill>
            <a:srgbClr val="FFFFFF"/>
          </a:solidFill>
          <a:ln w="25400" cap="flat" cmpd="sng" algn="ctr">
            <a:solidFill>
              <a:srgbClr val="FFFFFF">
                <a:lumMod val="8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3" name="圆角矩形 2"/>
          <p:cNvSpPr/>
          <p:nvPr>
            <p:custDataLst>
              <p:tags r:id="rId2"/>
            </p:custDataLst>
          </p:nvPr>
        </p:nvSpPr>
        <p:spPr>
          <a:xfrm>
            <a:off x="4700931" y="3581487"/>
            <a:ext cx="4822329" cy="2395343"/>
          </a:xfrm>
          <a:prstGeom prst="roundRect">
            <a:avLst>
              <a:gd name="adj" fmla="val 6381"/>
            </a:avLst>
          </a:prstGeom>
          <a:solidFill>
            <a:srgbClr val="FFFFFF"/>
          </a:solidFill>
          <a:ln w="25400" cap="flat" cmpd="sng" algn="ctr">
            <a:solidFill>
              <a:srgbClr val="FFFFFF">
                <a:lumMod val="8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48" name="圆角矩形 47"/>
          <p:cNvSpPr/>
          <p:nvPr>
            <p:custDataLst>
              <p:tags r:id="rId3"/>
            </p:custDataLst>
          </p:nvPr>
        </p:nvSpPr>
        <p:spPr>
          <a:xfrm>
            <a:off x="4700974" y="1203613"/>
            <a:ext cx="6449887" cy="2201694"/>
          </a:xfrm>
          <a:prstGeom prst="roundRect">
            <a:avLst>
              <a:gd name="adj" fmla="val 6381"/>
            </a:avLst>
          </a:prstGeom>
          <a:solidFill>
            <a:srgbClr val="FFFFFF"/>
          </a:solidFill>
          <a:ln w="25400" cap="flat" cmpd="sng" algn="ctr">
            <a:solidFill>
              <a:srgbClr val="FFFFFF">
                <a:lumMod val="8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Tx/>
                <a:buNone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Relief of Alcohol-related Discomfort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圆角矩形 74"/>
          <p:cNvSpPr/>
          <p:nvPr/>
        </p:nvSpPr>
        <p:spPr>
          <a:xfrm>
            <a:off x="730885" y="1312561"/>
            <a:ext cx="3344645" cy="4474444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 w="28575">
            <a:solidFill>
              <a:srgbClr val="E1EFD8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30904" y="1842928"/>
            <a:ext cx="3344596" cy="39440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Accelerated alcohol and acetaldehyde breakdown to support faster recovery of alertness</a:t>
            </a: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Reduced blood and breath alcohol levels to shorten systemic alcohol exposure</a:t>
            </a: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Improved cognitive respond following alcohol intake</a:t>
            </a: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Alleviated metabolic burden of alcohol metabolism to support a more comfortable post-drinking experience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1264607" y="1465483"/>
            <a:ext cx="2615039" cy="60337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kumimoji="1" lang="en-US" altLang="zh-CN" b="1" noProof="0" dirty="0">
                <a:ln>
                  <a:noFill/>
                </a:ln>
                <a:solidFill>
                  <a:srgbClr val="234423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780415" y="5847715"/>
            <a:ext cx="1967230" cy="26479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en-US" altLang="zh-CN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DOI : 10.3390/antiox14091038.</a:t>
            </a:r>
            <a:endParaRPr lang="en-US" altLang="zh-CN" sz="800" b="1" dirty="0">
              <a:solidFill>
                <a:schemeClr val="accent1"/>
              </a:solidFill>
            </a:endParaRPr>
          </a:p>
          <a:p>
            <a:endParaRPr lang="en-US" altLang="zh-CN" sz="800" b="1" dirty="0">
              <a:solidFill>
                <a:schemeClr val="accent1"/>
              </a:solidFill>
            </a:endParaRPr>
          </a:p>
          <a:p>
            <a:endParaRPr lang="en-US" altLang="zh-CN" sz="800" b="1" dirty="0">
              <a:solidFill>
                <a:schemeClr val="accent1"/>
              </a:solidFill>
            </a:endParaRPr>
          </a:p>
          <a:p>
            <a:endParaRPr lang="en-US" altLang="zh-CN" sz="800" b="1" dirty="0">
              <a:solidFill>
                <a:schemeClr val="accent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700895" y="6031221"/>
            <a:ext cx="7456855" cy="74731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rPr>
              <a:t>BC179 group showed </a:t>
            </a: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宋体" pitchFamily="2" charset="-122"/>
                <a:cs typeface="Arial Bold" panose="020B0604020202090204" charset="0"/>
              </a:rPr>
              <a:t>a significant reduction in hangover symptom scores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rPr>
              <a:t>, along with markedly i</a:t>
            </a: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宋体" pitchFamily="2" charset="-122"/>
                <a:cs typeface="Arial Bold" panose="020B0604020202090204" charset="0"/>
              </a:rPr>
              <a:t>ncreased serum ADH and ALDH levels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rPr>
              <a:t> and a </a:t>
            </a: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宋体" pitchFamily="2" charset="-122"/>
                <a:cs typeface="Arial Bold" panose="020B0604020202090204" charset="0"/>
              </a:rPr>
              <a:t>significant decrease in blood alcohol concentration. 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rPr>
              <a:t>In addition, the BC179 group exhibited </a:t>
            </a: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宋体" pitchFamily="2" charset="-122"/>
                <a:cs typeface="Arial Bold" panose="020B0604020202090204" charset="0"/>
              </a:rPr>
              <a:t>significant reductions in serum alkaline phosphatase and plasma endotoxin levels. 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pic>
        <p:nvPicPr>
          <p:cNvPr id="50" name="图片 49" descr="图示&#10;&#10;描述已自动生成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454"/>
          <a:stretch>
            <a:fillRect/>
          </a:stretch>
        </p:blipFill>
        <p:spPr>
          <a:xfrm>
            <a:off x="4727549" y="1280983"/>
            <a:ext cx="4864605" cy="2046389"/>
          </a:xfrm>
          <a:prstGeom prst="rect">
            <a:avLst/>
          </a:prstGeom>
        </p:spPr>
      </p:pic>
      <p:pic>
        <p:nvPicPr>
          <p:cNvPr id="49" name="图片 48" descr="图示&#10;&#10;描述已自动生成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37" t="36145" r="2010" b="29016"/>
          <a:stretch>
            <a:fillRect/>
          </a:stretch>
        </p:blipFill>
        <p:spPr>
          <a:xfrm>
            <a:off x="4727559" y="3882117"/>
            <a:ext cx="4780280" cy="1894840"/>
          </a:xfrm>
          <a:prstGeom prst="rect">
            <a:avLst/>
          </a:prstGeom>
        </p:spPr>
      </p:pic>
      <p:pic>
        <p:nvPicPr>
          <p:cNvPr id="51" name="图片 50" descr="图表, 散点图&#10;&#10;描述已自动生成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1518" y="4066248"/>
            <a:ext cx="2082225" cy="171071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9371361" y="2050473"/>
            <a:ext cx="1616871" cy="50743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Accelerate alcohol and acetaldehyde metabolism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5052809" y="3588293"/>
            <a:ext cx="4119741" cy="52260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Support rapid reduction of blood and breath alcohol levels</a:t>
            </a:r>
          </a:p>
        </p:txBody>
      </p:sp>
      <p:sp>
        <p:nvSpPr>
          <p:cNvPr id="8" name="矩形 7"/>
          <p:cNvSpPr/>
          <p:nvPr/>
        </p:nvSpPr>
        <p:spPr>
          <a:xfrm>
            <a:off x="6668770" y="1953895"/>
            <a:ext cx="406400" cy="120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907972" y="3614927"/>
            <a:ext cx="1909416" cy="40005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Support short-term cognitive performance following alcohol intake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6458210" y="1921969"/>
            <a:ext cx="79937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</a:rPr>
              <a:t>Probiotic</a:t>
            </a:r>
          </a:p>
        </p:txBody>
      </p:sp>
      <p:sp>
        <p:nvSpPr>
          <p:cNvPr id="12" name="矩形 11"/>
          <p:cNvSpPr/>
          <p:nvPr/>
        </p:nvSpPr>
        <p:spPr>
          <a:xfrm>
            <a:off x="8903970" y="1960245"/>
            <a:ext cx="406400" cy="120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8685790" y="1915619"/>
            <a:ext cx="79937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</a:rPr>
              <a:t>Probiotic</a:t>
            </a:r>
          </a:p>
        </p:txBody>
      </p:sp>
      <p:sp>
        <p:nvSpPr>
          <p:cNvPr id="14" name="矩形 13"/>
          <p:cNvSpPr/>
          <p:nvPr/>
        </p:nvSpPr>
        <p:spPr>
          <a:xfrm>
            <a:off x="6702425" y="4423410"/>
            <a:ext cx="406400" cy="120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6485515" y="4401009"/>
            <a:ext cx="79937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</a:rPr>
              <a:t>Probiotic</a:t>
            </a:r>
          </a:p>
        </p:txBody>
      </p:sp>
      <p:sp>
        <p:nvSpPr>
          <p:cNvPr id="16" name="矩形 15"/>
          <p:cNvSpPr/>
          <p:nvPr/>
        </p:nvSpPr>
        <p:spPr>
          <a:xfrm>
            <a:off x="8940165" y="4445635"/>
            <a:ext cx="406400" cy="120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8716905" y="4423234"/>
            <a:ext cx="79937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</a:rPr>
              <a:t>Probiotic</a:t>
            </a:r>
          </a:p>
        </p:txBody>
      </p:sp>
      <p:sp>
        <p:nvSpPr>
          <p:cNvPr id="18" name="矩形 17"/>
          <p:cNvSpPr/>
          <p:nvPr/>
        </p:nvSpPr>
        <p:spPr>
          <a:xfrm rot="18540000">
            <a:off x="10396220" y="5648960"/>
            <a:ext cx="464820" cy="137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 rot="18398979">
            <a:off x="10263756" y="5571211"/>
            <a:ext cx="7993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</a:rPr>
              <a:t>Probiotic</a:t>
            </a:r>
          </a:p>
        </p:txBody>
      </p:sp>
      <p:sp>
        <p:nvSpPr>
          <p:cNvPr id="21" name="矩形 20"/>
          <p:cNvSpPr/>
          <p:nvPr/>
        </p:nvSpPr>
        <p:spPr>
          <a:xfrm rot="18540000">
            <a:off x="10967720" y="5673090"/>
            <a:ext cx="464820" cy="137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 rot="18398979">
            <a:off x="10829541" y="5564861"/>
            <a:ext cx="7993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</a:rPr>
              <a:t>Probiotic</a:t>
            </a:r>
          </a:p>
        </p:txBody>
      </p:sp>
      <p:sp>
        <p:nvSpPr>
          <p:cNvPr id="24" name="矩形 23"/>
          <p:cNvSpPr/>
          <p:nvPr/>
        </p:nvSpPr>
        <p:spPr>
          <a:xfrm rot="18540000">
            <a:off x="10227945" y="5662295"/>
            <a:ext cx="419100" cy="137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 rot="18540000">
            <a:off x="10798810" y="5656580"/>
            <a:ext cx="429260" cy="137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 rot="18398979">
            <a:off x="10068811" y="5562956"/>
            <a:ext cx="799372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</a:rPr>
              <a:t>Placebo</a:t>
            </a:r>
          </a:p>
        </p:txBody>
      </p:sp>
      <p:sp>
        <p:nvSpPr>
          <p:cNvPr id="23" name="文本框 22"/>
          <p:cNvSpPr txBox="1"/>
          <p:nvPr/>
        </p:nvSpPr>
        <p:spPr>
          <a:xfrm rot="18398979">
            <a:off x="10631421" y="5555336"/>
            <a:ext cx="799372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</a:rPr>
              <a:t>Placebo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7762240" cy="706755"/>
            <a:chOff x="400" y="1020"/>
            <a:chExt cx="12224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289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Tx/>
                <a:buNone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Lipid Homeostasis Regulation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60" y="1132840"/>
            <a:ext cx="5654675" cy="837565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breve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BBr60;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LRa05;</a:t>
            </a:r>
          </a:p>
          <a:p>
            <a:pPr algn="l">
              <a:lnSpc>
                <a:spcPct val="14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longum 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subsp.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longum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BL21;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Weizmannia coagulans 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BC179;</a:t>
            </a:r>
            <a:endParaRPr lang="en-US" altLang="zh-CN" sz="1200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Akkermansia muciniphila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kumimoji="1" lang="en-US" altLang="zh-CN" sz="1200" b="1" dirty="0">
                <a:solidFill>
                  <a:srgbClr val="545759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Akk11/pAkk11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;</a:t>
            </a:r>
            <a:r>
              <a:rPr kumimoji="1" lang="en-US" altLang="zh-CN" sz="1200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Weizmannia coagulans </a:t>
            </a:r>
            <a:r>
              <a:rPr kumimoji="1"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BC99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20725" y="2203450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7" name="文本框 6"/>
          <p:cNvSpPr txBox="1"/>
          <p:nvPr userDrawn="1"/>
        </p:nvSpPr>
        <p:spPr>
          <a:xfrm>
            <a:off x="703580" y="2540635"/>
            <a:ext cx="7960360" cy="922020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</a:rPr>
              <a:t>Modulates blood lipid levels</a:t>
            </a: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</a:rPr>
              <a:t>Reduces total cholesterol and triglyceride levels effectively</a:t>
            </a: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</a:rPr>
              <a:t>Contributes to the maintenance of cardiovascular health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153400" y="1301115"/>
            <a:ext cx="3658870" cy="5810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0" indent="0" algn="l" defTabSz="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Turmeric Powder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</a:rPr>
              <a:t>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Natto Powder</a:t>
            </a:r>
          </a:p>
          <a:p>
            <a:pPr marL="0" indent="0" algn="l" defTabSz="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 Bold" panose="020B0604020202090204" charset="0"/>
                <a:cs typeface="Arial Bold" panose="020B0604020202090204" charset="0"/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 Inulin; Potato Starch</a:t>
            </a:r>
          </a:p>
          <a:p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720951" y="5151207"/>
          <a:ext cx="6010275" cy="889635"/>
        </p:xfrm>
        <a:graphic>
          <a:graphicData uri="http://schemas.openxmlformats.org/drawingml/2006/table">
            <a:tbl>
              <a:tblPr/>
              <a:tblGrid>
                <a:gridCol w="32645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57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LRa05+BC99+BC179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ChiCTR2400082180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BBr60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NCT06305650</a:t>
                      </a: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             NCT06196892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6235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BL21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NCT06140641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Akk11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NCT06780007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pAkk11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NCT06964932 </a:t>
                      </a: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               NCT06964919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Lipid Homeostasis Regulation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8371205" y="1621790"/>
            <a:ext cx="3405505" cy="2863850"/>
            <a:chOff x="8362913" y="3628886"/>
            <a:chExt cx="3405808" cy="2863593"/>
          </a:xfrm>
        </p:grpSpPr>
        <p:pic>
          <p:nvPicPr>
            <p:cNvPr id="125" name="图片 124"/>
            <p:cNvPicPr>
              <a:picLocks noChangeAspect="1"/>
            </p:cNvPicPr>
            <p:nvPr/>
          </p:nvPicPr>
          <p:blipFill rotWithShape="1">
            <a:blip r:embed="rId2" cstate="print"/>
            <a:srcRect l="77053" t="53296"/>
            <a:stretch>
              <a:fillRect/>
            </a:stretch>
          </p:blipFill>
          <p:spPr bwMode="auto">
            <a:xfrm>
              <a:off x="8512567" y="3628886"/>
              <a:ext cx="3256154" cy="262919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6" name="圆角矩形 125"/>
            <p:cNvSpPr/>
            <p:nvPr/>
          </p:nvSpPr>
          <p:spPr>
            <a:xfrm>
              <a:off x="8362913" y="4475530"/>
              <a:ext cx="589929" cy="106309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127" name="文本框 126"/>
            <p:cNvSpPr txBox="1"/>
            <p:nvPr/>
          </p:nvSpPr>
          <p:spPr>
            <a:xfrm rot="16200000">
              <a:off x="8185507" y="4817524"/>
              <a:ext cx="1063098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TG</a:t>
              </a: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 </a:t>
              </a: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(mmol/L)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128" name="圆角矩形 127"/>
            <p:cNvSpPr/>
            <p:nvPr/>
          </p:nvSpPr>
          <p:spPr>
            <a:xfrm>
              <a:off x="9157103" y="6092739"/>
              <a:ext cx="2611618" cy="39974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9077546" y="6012212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Placebo</a:t>
              </a:r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0019234" y="6012212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Probiotic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157662" y="1656508"/>
            <a:ext cx="3388545" cy="2767020"/>
            <a:chOff x="5091708" y="1196830"/>
            <a:chExt cx="3388545" cy="2767020"/>
          </a:xfrm>
        </p:grpSpPr>
        <p:sp>
          <p:nvSpPr>
            <p:cNvPr id="133" name="圆角矩形 132"/>
            <p:cNvSpPr/>
            <p:nvPr/>
          </p:nvSpPr>
          <p:spPr>
            <a:xfrm>
              <a:off x="5946554" y="1538681"/>
              <a:ext cx="298892" cy="102332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134" name="圆角矩形 133"/>
            <p:cNvSpPr/>
            <p:nvPr/>
          </p:nvSpPr>
          <p:spPr>
            <a:xfrm>
              <a:off x="5477584" y="2343273"/>
              <a:ext cx="589929" cy="58326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grpSp>
          <p:nvGrpSpPr>
            <p:cNvPr id="135" name="组合 134"/>
            <p:cNvGrpSpPr/>
            <p:nvPr/>
          </p:nvGrpSpPr>
          <p:grpSpPr>
            <a:xfrm>
              <a:off x="5200436" y="1196830"/>
              <a:ext cx="3279817" cy="2767020"/>
              <a:chOff x="4929257" y="3628886"/>
              <a:chExt cx="3279817" cy="2767020"/>
            </a:xfrm>
          </p:grpSpPr>
          <p:pic>
            <p:nvPicPr>
              <p:cNvPr id="136" name="图片 135"/>
              <p:cNvPicPr>
                <a:picLocks noChangeAspect="1"/>
              </p:cNvPicPr>
              <p:nvPr/>
            </p:nvPicPr>
            <p:blipFill rotWithShape="1">
              <a:blip r:embed="rId2" cstate="print"/>
              <a:srcRect l="75796" r="-816" b="44300"/>
              <a:stretch>
                <a:fillRect/>
              </a:stretch>
            </p:blipFill>
            <p:spPr bwMode="auto">
              <a:xfrm>
                <a:off x="5104276" y="3628886"/>
                <a:ext cx="3104798" cy="274223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37" name="圆角矩形 136"/>
              <p:cNvSpPr/>
              <p:nvPr/>
            </p:nvSpPr>
            <p:spPr>
              <a:xfrm>
                <a:off x="4966138" y="3628886"/>
                <a:ext cx="653957" cy="548976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宋体" pitchFamily="2" charset="-122"/>
                  <a:cs typeface="+mn-cs"/>
                </a:endParaRPr>
              </a:p>
            </p:txBody>
          </p:sp>
          <p:sp>
            <p:nvSpPr>
              <p:cNvPr id="138" name="圆角矩形 137"/>
              <p:cNvSpPr/>
              <p:nvPr/>
            </p:nvSpPr>
            <p:spPr>
              <a:xfrm>
                <a:off x="4929257" y="5846930"/>
                <a:ext cx="653957" cy="548976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宋体" pitchFamily="2" charset="-122"/>
                  <a:cs typeface="+mn-cs"/>
                </a:endParaRPr>
              </a:p>
            </p:txBody>
          </p:sp>
        </p:grpSp>
        <p:sp>
          <p:nvSpPr>
            <p:cNvPr id="139" name="圆角矩形 138"/>
            <p:cNvSpPr/>
            <p:nvPr/>
          </p:nvSpPr>
          <p:spPr>
            <a:xfrm>
              <a:off x="5091708" y="2504677"/>
              <a:ext cx="298892" cy="102332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140" name="圆角矩形 139"/>
            <p:cNvSpPr/>
            <p:nvPr/>
          </p:nvSpPr>
          <p:spPr>
            <a:xfrm>
              <a:off x="5511085" y="2085153"/>
              <a:ext cx="391977" cy="102332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 rot="16200000">
              <a:off x="5225440" y="2438433"/>
              <a:ext cx="1063098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TC</a:t>
              </a: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 </a:t>
              </a: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(mmol/L)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142" name="圆角矩形 141"/>
            <p:cNvSpPr/>
            <p:nvPr/>
          </p:nvSpPr>
          <p:spPr>
            <a:xfrm rot="5400000">
              <a:off x="6847753" y="2932867"/>
              <a:ext cx="298892" cy="150350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5872482" y="3492716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Placebo</a:t>
              </a: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6814170" y="3492716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Probiotic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5487960" y="4089649"/>
            <a:ext cx="529890" cy="63441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grpSp>
        <p:nvGrpSpPr>
          <p:cNvPr id="146" name="组合 145"/>
          <p:cNvGrpSpPr/>
          <p:nvPr/>
        </p:nvGrpSpPr>
        <p:grpSpPr>
          <a:xfrm>
            <a:off x="8589728" y="3952201"/>
            <a:ext cx="2926817" cy="2629194"/>
            <a:chOff x="8937370" y="4021918"/>
            <a:chExt cx="2619149" cy="2402362"/>
          </a:xfrm>
        </p:grpSpPr>
        <p:grpSp>
          <p:nvGrpSpPr>
            <p:cNvPr id="147" name="组合 146"/>
            <p:cNvGrpSpPr/>
            <p:nvPr/>
          </p:nvGrpSpPr>
          <p:grpSpPr>
            <a:xfrm>
              <a:off x="8937370" y="4098193"/>
              <a:ext cx="2619149" cy="2326087"/>
              <a:chOff x="8937370" y="4098193"/>
              <a:chExt cx="2619149" cy="2326087"/>
            </a:xfrm>
          </p:grpSpPr>
          <p:pic>
            <p:nvPicPr>
              <p:cNvPr id="148" name="图片 147"/>
              <p:cNvPicPr>
                <a:picLocks noChangeAspect="1"/>
              </p:cNvPicPr>
              <p:nvPr/>
            </p:nvPicPr>
            <p:blipFill rotWithShape="1">
              <a:blip r:embed="rId2" cstate="print"/>
              <a:srcRect l="52054" t="-1194" r="23401" b="47252"/>
              <a:stretch>
                <a:fillRect/>
              </a:stretch>
            </p:blipFill>
            <p:spPr bwMode="auto">
              <a:xfrm>
                <a:off x="9062706" y="4098193"/>
                <a:ext cx="2493813" cy="217429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49" name="圆角矩形 148"/>
              <p:cNvSpPr/>
              <p:nvPr/>
            </p:nvSpPr>
            <p:spPr>
              <a:xfrm>
                <a:off x="8937370" y="4790649"/>
                <a:ext cx="534876" cy="1057931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宋体" pitchFamily="2" charset="-122"/>
                  <a:cs typeface="+mn-cs"/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 rot="16200000">
                <a:off x="8262404" y="5158933"/>
                <a:ext cx="2164967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503050405090304" pitchFamily="18" charset="0"/>
                    <a:ea typeface="宋体" pitchFamily="2" charset="-122"/>
                    <a:cs typeface="Times New Roman" panose="02020503050405090304" pitchFamily="18" charset="0"/>
                  </a:rPr>
                  <a:t>LDL-C</a:t>
                </a:r>
                <a:r>
                  <a:rPr kumimoji="1" lang="zh-CN" altLang="en-US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503050405090304" pitchFamily="18" charset="0"/>
                    <a:ea typeface="宋体" pitchFamily="2" charset="-122"/>
                    <a:cs typeface="Times New Roman" panose="02020503050405090304" pitchFamily="18" charset="0"/>
                  </a:rPr>
                  <a:t> </a:t>
                </a:r>
                <a:r>
                  <a:rPr kumimoji="1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503050405090304" pitchFamily="18" charset="0"/>
                    <a:ea typeface="宋体" pitchFamily="2" charset="-122"/>
                    <a:cs typeface="Times New Roman" panose="02020503050405090304" pitchFamily="18" charset="0"/>
                  </a:rPr>
                  <a:t>(mmol/L)</a:t>
                </a:r>
                <a:endPara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endParaRPr>
              </a:p>
            </p:txBody>
          </p:sp>
          <p:sp>
            <p:nvSpPr>
              <p:cNvPr id="151" name="圆角矩形 150"/>
              <p:cNvSpPr/>
              <p:nvPr/>
            </p:nvSpPr>
            <p:spPr>
              <a:xfrm>
                <a:off x="9172672" y="6060843"/>
                <a:ext cx="298625" cy="363437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宋体" pitchFamily="2" charset="-122"/>
                  <a:cs typeface="+mn-cs"/>
                </a:endParaRPr>
              </a:p>
            </p:txBody>
          </p:sp>
          <p:sp>
            <p:nvSpPr>
              <p:cNvPr id="152" name="圆角矩形 151"/>
              <p:cNvSpPr/>
              <p:nvPr/>
            </p:nvSpPr>
            <p:spPr>
              <a:xfrm rot="5400000">
                <a:off x="10191335" y="5434315"/>
                <a:ext cx="298892" cy="1427424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宋体" pitchFamily="2" charset="-122"/>
                  <a:cs typeface="+mn-cs"/>
                </a:endParaRPr>
              </a:p>
            </p:txBody>
          </p:sp>
          <p:sp>
            <p:nvSpPr>
              <p:cNvPr id="153" name="文本框 152"/>
              <p:cNvSpPr txBox="1"/>
              <p:nvPr/>
            </p:nvSpPr>
            <p:spPr>
              <a:xfrm>
                <a:off x="9350492" y="6006116"/>
                <a:ext cx="1063098" cy="2988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zh-CN" altLang="en-US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503050405090304" pitchFamily="18" charset="0"/>
                    <a:ea typeface="宋体" pitchFamily="2" charset="-122"/>
                    <a:cs typeface="Times New Roman" panose="02020503050405090304" pitchFamily="18" charset="0"/>
                  </a:rPr>
                  <a:t>Placebo</a:t>
                </a:r>
              </a:p>
            </p:txBody>
          </p:sp>
          <p:sp>
            <p:nvSpPr>
              <p:cNvPr id="154" name="文本框 153"/>
              <p:cNvSpPr txBox="1"/>
              <p:nvPr/>
            </p:nvSpPr>
            <p:spPr>
              <a:xfrm>
                <a:off x="10196840" y="6000875"/>
                <a:ext cx="1063098" cy="2988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503050405090304" pitchFamily="18" charset="0"/>
                    <a:ea typeface="宋体" pitchFamily="2" charset="-122"/>
                    <a:cs typeface="Times New Roman" panose="02020503050405090304" pitchFamily="18" charset="0"/>
                  </a:rPr>
                  <a:t>Probiotic</a:t>
                </a:r>
                <a:endPara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endParaRPr>
              </a:p>
            </p:txBody>
          </p:sp>
        </p:grpSp>
        <p:sp>
          <p:nvSpPr>
            <p:cNvPr id="155" name="圆角矩形 154"/>
            <p:cNvSpPr/>
            <p:nvPr/>
          </p:nvSpPr>
          <p:spPr>
            <a:xfrm>
              <a:off x="9038628" y="4021918"/>
              <a:ext cx="426212" cy="48716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5559964" y="4218215"/>
            <a:ext cx="2860421" cy="2414370"/>
            <a:chOff x="5621323" y="4090056"/>
            <a:chExt cx="2860421" cy="241437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621323" y="4153862"/>
              <a:ext cx="2860421" cy="2350564"/>
              <a:chOff x="5504356" y="4025372"/>
              <a:chExt cx="2860421" cy="2350564"/>
            </a:xfrm>
          </p:grpSpPr>
          <p:pic>
            <p:nvPicPr>
              <p:cNvPr id="158" name="图片 157"/>
              <p:cNvPicPr>
                <a:picLocks noChangeAspect="1"/>
              </p:cNvPicPr>
              <p:nvPr/>
            </p:nvPicPr>
            <p:blipFill rotWithShape="1">
              <a:blip r:embed="rId2" cstate="print"/>
              <a:srcRect l="24112" t="1145" r="47946" b="49176"/>
              <a:stretch>
                <a:fillRect/>
              </a:stretch>
            </p:blipFill>
            <p:spPr bwMode="auto">
              <a:xfrm>
                <a:off x="5525795" y="4040570"/>
                <a:ext cx="2838982" cy="200246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9" name="圆角矩形 158"/>
              <p:cNvSpPr/>
              <p:nvPr/>
            </p:nvSpPr>
            <p:spPr>
              <a:xfrm>
                <a:off x="5504356" y="5955278"/>
                <a:ext cx="529890" cy="420658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宋体" pitchFamily="2" charset="-122"/>
                  <a:cs typeface="+mn-cs"/>
                </a:endParaRPr>
              </a:p>
            </p:txBody>
          </p:sp>
          <p:sp>
            <p:nvSpPr>
              <p:cNvPr id="160" name="圆角矩形 159"/>
              <p:cNvSpPr/>
              <p:nvPr/>
            </p:nvSpPr>
            <p:spPr>
              <a:xfrm>
                <a:off x="5600922" y="4496640"/>
                <a:ext cx="411847" cy="1180728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宋体" pitchFamily="2" charset="-122"/>
                  <a:cs typeface="+mn-cs"/>
                </a:endParaRPr>
              </a:p>
            </p:txBody>
          </p:sp>
          <p:sp>
            <p:nvSpPr>
              <p:cNvPr id="161" name="文本框 160"/>
              <p:cNvSpPr txBox="1"/>
              <p:nvPr/>
            </p:nvSpPr>
            <p:spPr>
              <a:xfrm rot="16200000">
                <a:off x="4759842" y="4969356"/>
                <a:ext cx="2164967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503050405090304" pitchFamily="18" charset="0"/>
                    <a:ea typeface="宋体" pitchFamily="2" charset="-122"/>
                    <a:cs typeface="Times New Roman" panose="02020503050405090304" pitchFamily="18" charset="0"/>
                  </a:rPr>
                  <a:t>HDL-C</a:t>
                </a:r>
                <a:r>
                  <a:rPr kumimoji="1" lang="zh-CN" altLang="en-US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503050405090304" pitchFamily="18" charset="0"/>
                    <a:ea typeface="宋体" pitchFamily="2" charset="-122"/>
                    <a:cs typeface="Times New Roman" panose="02020503050405090304" pitchFamily="18" charset="0"/>
                  </a:rPr>
                  <a:t> </a:t>
                </a:r>
                <a:r>
                  <a:rPr kumimoji="1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503050405090304" pitchFamily="18" charset="0"/>
                    <a:ea typeface="宋体" pitchFamily="2" charset="-122"/>
                    <a:cs typeface="Times New Roman" panose="02020503050405090304" pitchFamily="18" charset="0"/>
                  </a:rPr>
                  <a:t>(mmol/L)</a:t>
                </a:r>
                <a:endPara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endParaRPr>
              </a:p>
            </p:txBody>
          </p:sp>
          <p:sp>
            <p:nvSpPr>
              <p:cNvPr id="162" name="圆角矩形 161"/>
              <p:cNvSpPr/>
              <p:nvPr/>
            </p:nvSpPr>
            <p:spPr>
              <a:xfrm rot="5400000">
                <a:off x="6853939" y="5228713"/>
                <a:ext cx="298892" cy="1628637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宋体" pitchFamily="2" charset="-122"/>
                  <a:cs typeface="+mn-cs"/>
                </a:endParaRPr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5964575" y="5853822"/>
                <a:ext cx="1063098" cy="2988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zh-CN" altLang="en-US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503050405090304" pitchFamily="18" charset="0"/>
                    <a:ea typeface="宋体" pitchFamily="2" charset="-122"/>
                    <a:cs typeface="Times New Roman" panose="02020503050405090304" pitchFamily="18" charset="0"/>
                  </a:rPr>
                  <a:t>Placebo</a:t>
                </a:r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6810923" y="5848581"/>
                <a:ext cx="1063098" cy="2988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503050405090304" pitchFamily="18" charset="0"/>
                    <a:ea typeface="宋体" pitchFamily="2" charset="-122"/>
                    <a:cs typeface="Times New Roman" panose="02020503050405090304" pitchFamily="18" charset="0"/>
                  </a:rPr>
                  <a:t>Probiotic</a:t>
                </a:r>
                <a:endPara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endParaRPr>
              </a:p>
            </p:txBody>
          </p:sp>
        </p:grpSp>
        <p:sp>
          <p:nvSpPr>
            <p:cNvPr id="165" name="圆角矩形 164"/>
            <p:cNvSpPr/>
            <p:nvPr/>
          </p:nvSpPr>
          <p:spPr>
            <a:xfrm>
              <a:off x="5798537" y="4090056"/>
              <a:ext cx="277000" cy="41976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</p:grpSp>
      <p:sp>
        <p:nvSpPr>
          <p:cNvPr id="166" name="文本框 165"/>
          <p:cNvSpPr txBox="1"/>
          <p:nvPr/>
        </p:nvSpPr>
        <p:spPr>
          <a:xfrm>
            <a:off x="6311335" y="1275926"/>
            <a:ext cx="4655048" cy="58356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Effective Regulation of Blood Lipid Levels</a:t>
            </a:r>
          </a:p>
        </p:txBody>
      </p:sp>
      <p:sp>
        <p:nvSpPr>
          <p:cNvPr id="75" name="圆角矩形 74"/>
          <p:cNvSpPr/>
          <p:nvPr/>
        </p:nvSpPr>
        <p:spPr>
          <a:xfrm>
            <a:off x="730885" y="1651000"/>
            <a:ext cx="3682365" cy="4454525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 w="28575">
            <a:solidFill>
              <a:srgbClr val="E1EFD8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050024" y="2371815"/>
            <a:ext cx="3255645" cy="38277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Increased GLP-1 levels, contributing to the regulation of appetite and glycemic control</a:t>
            </a: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Improved lipid metabolism, supporting cardiovascular and cerebrovascular health</a:t>
            </a: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Through coordinated hormonal and metabolic regulation, probiotics promoted overall metabolic balance and activated intrinsic health-regulating mechanisms</a:t>
            </a:r>
          </a:p>
          <a:p>
            <a:pPr marL="106045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432867" y="1883393"/>
            <a:ext cx="2278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noProof="0" dirty="0">
                <a:ln>
                  <a:noFill/>
                </a:ln>
                <a:solidFill>
                  <a:srgbClr val="234423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5072380" y="1630680"/>
            <a:ext cx="0" cy="4472940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sp>
        <p:nvSpPr>
          <p:cNvPr id="44" name="文本框 43"/>
          <p:cNvSpPr txBox="1"/>
          <p:nvPr/>
        </p:nvSpPr>
        <p:spPr>
          <a:xfrm>
            <a:off x="767429" y="6199619"/>
            <a:ext cx="1993265" cy="39751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en-US" altLang="zh-CN" sz="800" b="1" dirty="0">
                <a:solidFill>
                  <a:schemeClr val="accent1"/>
                </a:solidFill>
              </a:rPr>
              <a:t>DOI : 10.3390/antiox14091038</a:t>
            </a:r>
          </a:p>
          <a:p>
            <a:r>
              <a:rPr lang="en-US" altLang="zh-CN" sz="800" b="1" dirty="0">
                <a:solidFill>
                  <a:schemeClr val="accent1"/>
                </a:solidFill>
              </a:rPr>
              <a:t>DOI : 10.1186/s12986-025-00969-2.</a:t>
            </a:r>
          </a:p>
          <a:p>
            <a:endParaRPr lang="en-US" altLang="zh-CN" sz="800" b="1" dirty="0">
              <a:solidFill>
                <a:schemeClr val="accent1"/>
              </a:solidFill>
            </a:endParaRPr>
          </a:p>
          <a:p>
            <a:endParaRPr lang="en-US" altLang="zh-CN" sz="800" b="1" dirty="0">
              <a:solidFill>
                <a:schemeClr val="accent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997339" y="4079394"/>
            <a:ext cx="1063098" cy="29889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Probiotic</a:t>
            </a:r>
            <a:endParaRPr kumimoji="1" lang="zh-CN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宋体" pitchFamily="2" charset="-122"/>
              <a:cs typeface="Times New Roman" panose="02020503050405090304" pitchFamily="18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964211" y="4079394"/>
            <a:ext cx="1063098" cy="29889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Placebo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7762240" cy="706755"/>
            <a:chOff x="400" y="1020"/>
            <a:chExt cx="12224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289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Tx/>
                <a:buNone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Body Management and Muscle Support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30790" y="1051277"/>
            <a:ext cx="6390640" cy="132715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Bifidobacterium breve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BBr60;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Lacticaseibacillus rhamnosus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LRa05;</a:t>
            </a:r>
          </a:p>
          <a:p>
            <a:pPr algn="l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Bifidobacterium longum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subsp.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longum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BL21;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animalis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subsp.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lactis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BLa80;</a:t>
            </a:r>
          </a:p>
          <a:p>
            <a:pPr algn="l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Lactiplantibacillus plantarum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Lp90;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Limosilactobacillus reuteri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LR08;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pPr algn="l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BC99</a:t>
            </a:r>
            <a:endParaRPr lang="en-US" altLang="zh-CN" sz="1200" b="1" i="1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b="1" i="1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7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7" name="文本框 6"/>
          <p:cNvSpPr txBox="1"/>
          <p:nvPr userDrawn="1"/>
        </p:nvSpPr>
        <p:spPr>
          <a:xfrm>
            <a:off x="703619" y="2614324"/>
            <a:ext cx="4640974" cy="922020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endParaRPr lang="en-US" altLang="zh-CN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289165" y="1200150"/>
            <a:ext cx="4591685" cy="5810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Vitamin B6; Vitamin K2; Black Pepper Extract; Green Tea Powder；Blood Orange Concentrate Powder </a:t>
            </a:r>
          </a:p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Potato Starch</a:t>
            </a:r>
          </a:p>
          <a:p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720951" y="5018492"/>
          <a:ext cx="6010275" cy="1143000"/>
        </p:xfrm>
        <a:graphic>
          <a:graphicData uri="http://schemas.openxmlformats.org/drawingml/2006/table">
            <a:tbl>
              <a:tblPr/>
              <a:tblGrid>
                <a:gridCol w="32645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57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LRa05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NCT06821789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BL21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NCT06140641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BBr60: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NCT06305650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ChiCTR2300073412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Lp90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NCT06987279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LR08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NCT06875362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BC99: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NCT06307821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zh-CN" altLang="en-US" sz="900" b="0" dirty="0">
                        <a:solidFill>
                          <a:srgbClr val="000000"/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文本框 8"/>
          <p:cNvSpPr txBox="1"/>
          <p:nvPr userDrawn="1"/>
        </p:nvSpPr>
        <p:spPr>
          <a:xfrm>
            <a:off x="703580" y="2540635"/>
            <a:ext cx="7960360" cy="922020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</a:rPr>
              <a:t>Modulates blood glucose levels</a:t>
            </a: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lang="en-US" altLang="zh-CN" sz="1400" b="1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  <a:sym typeface="+mn-ea"/>
              </a:rPr>
              <a:t>Reduces glycated hemoglobin (HbA1c) and insulin levels to maintain metabolic balance</a:t>
            </a: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lang="en-US" altLang="zh-CN" sz="1400" b="1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  <a:sym typeface="+mn-ea"/>
              </a:rPr>
              <a:t>Promotes metabolic health to support muscle function and physical performance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圆角矩形 30"/>
          <p:cNvSpPr/>
          <p:nvPr>
            <p:custDataLst>
              <p:tags r:id="rId1"/>
            </p:custDataLst>
          </p:nvPr>
        </p:nvSpPr>
        <p:spPr>
          <a:xfrm>
            <a:off x="4698365" y="4077970"/>
            <a:ext cx="7249160" cy="2475865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28" name="圆角矩形 27"/>
          <p:cNvSpPr/>
          <p:nvPr>
            <p:custDataLst>
              <p:tags r:id="rId2"/>
            </p:custDataLst>
          </p:nvPr>
        </p:nvSpPr>
        <p:spPr>
          <a:xfrm>
            <a:off x="5624830" y="1202690"/>
            <a:ext cx="4639310" cy="2654300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7617460" cy="398780"/>
            <a:chOff x="400" y="1020"/>
            <a:chExt cx="11996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061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Body Management and Muscle Support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文本框 95"/>
          <p:cNvSpPr txBox="1"/>
          <p:nvPr/>
        </p:nvSpPr>
        <p:spPr>
          <a:xfrm>
            <a:off x="8049016" y="67290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5779284" y="1295475"/>
            <a:ext cx="2351972" cy="2561406"/>
            <a:chOff x="5826981" y="1733492"/>
            <a:chExt cx="2679052" cy="2917611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5" cstate="email"/>
            <a:stretch>
              <a:fillRect/>
            </a:stretch>
          </p:blipFill>
          <p:spPr>
            <a:xfrm>
              <a:off x="5857373" y="1733492"/>
              <a:ext cx="2648660" cy="2819731"/>
            </a:xfrm>
            <a:prstGeom prst="rect">
              <a:avLst/>
            </a:prstGeom>
          </p:spPr>
        </p:pic>
        <p:sp>
          <p:nvSpPr>
            <p:cNvPr id="14" name="圆角矩形 13"/>
            <p:cNvSpPr/>
            <p:nvPr/>
          </p:nvSpPr>
          <p:spPr>
            <a:xfrm>
              <a:off x="6995356" y="2951850"/>
              <a:ext cx="695184" cy="87701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7048923" y="1873733"/>
              <a:ext cx="395231" cy="619801"/>
            </a:xfrm>
            <a:prstGeom prst="roundRect">
              <a:avLst/>
            </a:prstGeom>
            <a:solidFill>
              <a:srgbClr val="C4F0F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7729731" y="2691627"/>
              <a:ext cx="417807" cy="619801"/>
            </a:xfrm>
            <a:prstGeom prst="roundRect">
              <a:avLst/>
            </a:prstGeom>
            <a:solidFill>
              <a:srgbClr val="598D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5826981" y="2149709"/>
              <a:ext cx="298892" cy="182212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 rot="16200000">
              <a:off x="5409971" y="2635275"/>
              <a:ext cx="1393906" cy="3155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TG</a:t>
              </a: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 </a:t>
              </a: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(mmol/L)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22" name="圆角矩形 21"/>
            <p:cNvSpPr/>
            <p:nvPr/>
          </p:nvSpPr>
          <p:spPr>
            <a:xfrm rot="5400000">
              <a:off x="7526653" y="3734446"/>
              <a:ext cx="298892" cy="1534422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740531" y="4224543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Placebo</a:t>
              </a: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7540730" y="4244627"/>
              <a:ext cx="915401" cy="2788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Probiotic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4286835" y="3971835"/>
            <a:ext cx="6075838" cy="2520646"/>
            <a:chOff x="5651450" y="3971835"/>
            <a:chExt cx="6075838" cy="2520646"/>
          </a:xfrm>
        </p:grpSpPr>
        <p:grpSp>
          <p:nvGrpSpPr>
            <p:cNvPr id="91" name="组合 90"/>
            <p:cNvGrpSpPr/>
            <p:nvPr/>
          </p:nvGrpSpPr>
          <p:grpSpPr>
            <a:xfrm>
              <a:off x="5651450" y="3971835"/>
              <a:ext cx="2216782" cy="2230912"/>
              <a:chOff x="5717889" y="4090056"/>
              <a:chExt cx="2216782" cy="2230912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5717889" y="4625130"/>
                <a:ext cx="2216782" cy="1695838"/>
                <a:chOff x="5600922" y="4496640"/>
                <a:chExt cx="2216782" cy="1695838"/>
              </a:xfrm>
            </p:grpSpPr>
            <p:sp>
              <p:nvSpPr>
                <p:cNvPr id="74" name="圆角矩形 73"/>
                <p:cNvSpPr/>
                <p:nvPr/>
              </p:nvSpPr>
              <p:spPr>
                <a:xfrm>
                  <a:off x="5600922" y="4496640"/>
                  <a:ext cx="411847" cy="1180728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1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90204"/>
                    <a:ea typeface="宋体" pitchFamily="2" charset="-122"/>
                    <a:cs typeface="+mn-cs"/>
                  </a:endParaRPr>
                </a:p>
              </p:txBody>
            </p:sp>
            <p:sp>
              <p:nvSpPr>
                <p:cNvPr id="76" name="圆角矩形 75"/>
                <p:cNvSpPr/>
                <p:nvPr/>
              </p:nvSpPr>
              <p:spPr>
                <a:xfrm rot="5400000">
                  <a:off x="6853939" y="5228713"/>
                  <a:ext cx="298892" cy="1628637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1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90204"/>
                    <a:ea typeface="宋体" pitchFamily="2" charset="-122"/>
                    <a:cs typeface="+mn-cs"/>
                  </a:endParaRPr>
                </a:p>
              </p:txBody>
            </p:sp>
          </p:grpSp>
          <p:sp>
            <p:nvSpPr>
              <p:cNvPr id="90" name="圆角矩形 89"/>
              <p:cNvSpPr/>
              <p:nvPr/>
            </p:nvSpPr>
            <p:spPr>
              <a:xfrm>
                <a:off x="5798537" y="4090056"/>
                <a:ext cx="277000" cy="419760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宋体" pitchFamily="2" charset="-122"/>
                  <a:cs typeface="+mn-cs"/>
                </a:endParaRPr>
              </a:p>
            </p:txBody>
          </p:sp>
        </p:grpSp>
        <p:sp>
          <p:nvSpPr>
            <p:cNvPr id="18" name="圆角矩形 17"/>
            <p:cNvSpPr/>
            <p:nvPr/>
          </p:nvSpPr>
          <p:spPr>
            <a:xfrm>
              <a:off x="6691059" y="4920022"/>
              <a:ext cx="298892" cy="102332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6" cstate="email"/>
            <a:stretch>
              <a:fillRect/>
            </a:stretch>
          </p:blipFill>
          <p:spPr>
            <a:xfrm>
              <a:off x="6182206" y="4077877"/>
              <a:ext cx="5545082" cy="2397581"/>
            </a:xfrm>
            <a:prstGeom prst="rect">
              <a:avLst/>
            </a:prstGeom>
          </p:spPr>
        </p:pic>
        <p:sp>
          <p:nvSpPr>
            <p:cNvPr id="9" name="圆角矩形 8"/>
            <p:cNvSpPr/>
            <p:nvPr/>
          </p:nvSpPr>
          <p:spPr>
            <a:xfrm>
              <a:off x="6128705" y="4434550"/>
              <a:ext cx="298892" cy="146930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 rot="16200000">
              <a:off x="5387217" y="5040455"/>
              <a:ext cx="1698375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FBG</a:t>
              </a: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 </a:t>
              </a: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(mmol/L)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38" name="圆角矩形 37"/>
            <p:cNvSpPr/>
            <p:nvPr/>
          </p:nvSpPr>
          <p:spPr>
            <a:xfrm rot="5400000">
              <a:off x="7541875" y="5155620"/>
              <a:ext cx="192786" cy="248093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44" name="圆角矩形 43"/>
            <p:cNvSpPr/>
            <p:nvPr/>
          </p:nvSpPr>
          <p:spPr>
            <a:xfrm>
              <a:off x="8898363" y="4515439"/>
              <a:ext cx="298892" cy="1427912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 rot="16200000">
              <a:off x="8004751" y="5060118"/>
              <a:ext cx="201812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Changes in Blood Glucose Markers Before and After Intervention</a:t>
              </a:r>
              <a:endParaRPr kumimoji="1" lang="zh-CN" alt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6370764" y="6263984"/>
              <a:ext cx="91991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Placebo_Pre</a:t>
              </a:r>
              <a:endParaRPr kumimoji="1" lang="zh-CN" altLang="en-US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6943084" y="6271294"/>
              <a:ext cx="91991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Placebo_Post</a:t>
              </a:r>
              <a:endParaRPr kumimoji="1" lang="zh-CN" altLang="en-US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7463784" y="6271047"/>
              <a:ext cx="91991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Probio_Pre</a:t>
              </a:r>
              <a:endParaRPr kumimoji="1" lang="zh-CN" altLang="en-US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7996496" y="6271047"/>
              <a:ext cx="91991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Probio _Post</a:t>
              </a:r>
              <a:endParaRPr kumimoji="1" lang="zh-CN" altLang="en-US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61" name="圆角矩形 60"/>
            <p:cNvSpPr/>
            <p:nvPr/>
          </p:nvSpPr>
          <p:spPr>
            <a:xfrm rot="5400000">
              <a:off x="9663104" y="5861457"/>
              <a:ext cx="216605" cy="102332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9416660" y="6263983"/>
              <a:ext cx="91991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HbA1c</a:t>
              </a:r>
              <a:r>
                <a:rPr kumimoji="1" lang="zh-CN" altLang="en-US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 </a:t>
              </a:r>
              <a:r>
                <a:rPr kumimoji="1" lang="en-US" altLang="zh-CN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(%)</a:t>
              </a:r>
              <a:endParaRPr kumimoji="1" lang="zh-CN" altLang="en-US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94" name="圆角矩形 93"/>
            <p:cNvSpPr/>
            <p:nvPr/>
          </p:nvSpPr>
          <p:spPr>
            <a:xfrm rot="5400000">
              <a:off x="10893623" y="5855879"/>
              <a:ext cx="192992" cy="102332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10536760" y="6244596"/>
              <a:ext cx="91991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INS</a:t>
              </a:r>
              <a:r>
                <a:rPr kumimoji="1" lang="zh-CN" altLang="en-US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 </a:t>
              </a:r>
              <a:r>
                <a:rPr kumimoji="1" lang="en-US" altLang="zh-CN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(pmol/L)</a:t>
              </a:r>
              <a:endParaRPr kumimoji="1" lang="zh-CN" altLang="en-US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</p:grpSp>
      <p:sp>
        <p:nvSpPr>
          <p:cNvPr id="100" name="圆角矩形 99"/>
          <p:cNvSpPr/>
          <p:nvPr/>
        </p:nvSpPr>
        <p:spPr>
          <a:xfrm rot="5400000">
            <a:off x="8686310" y="5481892"/>
            <a:ext cx="298892" cy="102332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027475" y="5834879"/>
            <a:ext cx="106309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Placebo</a:t>
            </a:r>
          </a:p>
        </p:txBody>
      </p:sp>
      <p:sp>
        <p:nvSpPr>
          <p:cNvPr id="103" name="文本框 102"/>
          <p:cNvSpPr txBox="1"/>
          <p:nvPr/>
        </p:nvSpPr>
        <p:spPr>
          <a:xfrm>
            <a:off x="8115090" y="6000738"/>
            <a:ext cx="915401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Probiotic</a:t>
            </a:r>
            <a:endParaRPr kumimoji="1" lang="zh-CN" altLang="en-US" sz="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宋体" pitchFamily="2" charset="-122"/>
              <a:cs typeface="Times New Roman" panose="02020503050405090304" pitchFamily="18" charset="0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543560" y="1351915"/>
            <a:ext cx="3787140" cy="4866027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 w="28575">
            <a:solidFill>
              <a:srgbClr val="E1EFD8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37540" y="1874520"/>
            <a:ext cx="3550285" cy="46183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Improved insulin utilization efficiency, supporting glucose metabolism and glycemic control</a:t>
            </a: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Enhanced metabolic flexibility, promoting fat oxidation and efficient energy utilization in skeletal muscle.</a:t>
            </a: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Multidimensional metabolic support contributing to coordinated management of body fat and lean mass</a:t>
            </a: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Improved glycemic regulation, including reduced blood glucose, glycated hemoglobin (HbA1c), and insulin levels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1370965" y="1506220"/>
            <a:ext cx="2278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noProof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</a:p>
        </p:txBody>
      </p:sp>
      <p:sp>
        <p:nvSpPr>
          <p:cNvPr id="166" name="文本框 165"/>
          <p:cNvSpPr txBox="1"/>
          <p:nvPr/>
        </p:nvSpPr>
        <p:spPr>
          <a:xfrm>
            <a:off x="7895112" y="2223077"/>
            <a:ext cx="2533650" cy="61341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Enhanced lipid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metabolic efficiency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9942195" y="5073015"/>
            <a:ext cx="2100580" cy="83058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  <a:sym typeface="+mn-ea"/>
              </a:rPr>
              <a:t>Improved glycemic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  <a:sym typeface="+mn-ea"/>
              </a:rPr>
              <a:t>metabolic regulation</a:t>
            </a:r>
            <a:endParaRPr kumimoji="1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 Bold" panose="020B0604020202090204" charset="0"/>
              <a:ea typeface="微软雅黑" panose="020B0503020204020204" charset="-122"/>
              <a:cs typeface="Arial Bold" panose="020B0604020202090204" charset="0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/>
        </p:nvSpPr>
        <p:spPr>
          <a:xfrm>
            <a:off x="354330" y="5777230"/>
            <a:ext cx="1586865" cy="949960"/>
          </a:xfrm>
          <a:prstGeom prst="ellipse">
            <a:avLst/>
          </a:prstGeom>
          <a:solidFill>
            <a:srgbClr val="FFEEEE"/>
          </a:solidFill>
          <a:ln>
            <a:solidFill>
              <a:srgbClr val="FFBCCE">
                <a:alpha val="23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圆角矩形 11"/>
          <p:cNvSpPr/>
          <p:nvPr userDrawn="1"/>
        </p:nvSpPr>
        <p:spPr>
          <a:xfrm>
            <a:off x="303530" y="1143000"/>
            <a:ext cx="2400935" cy="631825"/>
          </a:xfrm>
          <a:prstGeom prst="roundRect">
            <a:avLst/>
          </a:prstGeom>
          <a:solidFill>
            <a:srgbClr val="EB9BAA">
              <a:alpha val="60000"/>
            </a:srgbClr>
          </a:solidFill>
          <a:ln w="254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  <a:latin typeface="Arial" panose="020B0604020202090204" pitchFamily="34" charset="0"/>
              <a:ea typeface="宋体" pitchFamily="2" charset="-122"/>
            </a:endParaRPr>
          </a:p>
        </p:txBody>
      </p:sp>
      <p:cxnSp>
        <p:nvCxnSpPr>
          <p:cNvPr id="15" name="直线连接符 7"/>
          <p:cNvCxnSpPr/>
          <p:nvPr/>
        </p:nvCxnSpPr>
        <p:spPr>
          <a:xfrm>
            <a:off x="181295" y="1852305"/>
            <a:ext cx="11829428" cy="0"/>
          </a:xfrm>
          <a:prstGeom prst="line">
            <a:avLst/>
          </a:prstGeom>
          <a:noFill/>
          <a:ln w="12700" cap="flat" cmpd="sng" algn="ctr">
            <a:solidFill>
              <a:srgbClr val="EA0029"/>
            </a:solidFill>
            <a:prstDash val="solid"/>
          </a:ln>
          <a:effectLst/>
        </p:spPr>
      </p:cxnSp>
      <p:sp>
        <p:nvSpPr>
          <p:cNvPr id="16" name="矩形 15"/>
          <p:cNvSpPr/>
          <p:nvPr/>
        </p:nvSpPr>
        <p:spPr>
          <a:xfrm>
            <a:off x="250335" y="2042806"/>
            <a:ext cx="11678257" cy="3293758"/>
          </a:xfrm>
          <a:prstGeom prst="rect">
            <a:avLst/>
          </a:prstGeom>
          <a:solidFill>
            <a:srgbClr val="FFE8E8">
              <a:alpha val="76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ea typeface="宋体" pitchFamily="2" charset="-122"/>
              <a:cs typeface="Arial" panose="020B060402020209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587244" y="2175204"/>
            <a:ext cx="410268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solidFill>
                  <a:srgbClr val="FF6D6A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Solutions</a:t>
            </a:r>
            <a:endParaRPr kumimoji="1" lang="en-US" altLang="zh-CN" sz="2000" b="1" dirty="0">
              <a:solidFill>
                <a:srgbClr val="FF6D6A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587063" y="2565411"/>
            <a:ext cx="6095035" cy="222408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FF6D6A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Improvement of Bacterial Vaginosis</a:t>
            </a:r>
          </a:p>
          <a:p>
            <a:pPr marL="285750" indent="-285750" fontAlgn="auto">
              <a:lnSpc>
                <a:spcPct val="150000"/>
              </a:lnSpc>
              <a:buClr>
                <a:srgbClr val="FF6D6A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Regulation of Glucose Metabolism During Pregnancy</a:t>
            </a:r>
          </a:p>
          <a:p>
            <a:pPr marL="285750" indent="-285750" fontAlgn="auto">
              <a:lnSpc>
                <a:spcPct val="150000"/>
              </a:lnSpc>
              <a:buClr>
                <a:srgbClr val="FF6D6A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Improvement of Vulvovaginal Candidiasis</a:t>
            </a:r>
          </a:p>
          <a:p>
            <a:pPr marL="285750" indent="-285750" fontAlgn="auto">
              <a:lnSpc>
                <a:spcPct val="150000"/>
              </a:lnSpc>
              <a:buClr>
                <a:srgbClr val="FF6D6A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Vaginal Microecological Modulation</a:t>
            </a:r>
          </a:p>
          <a:p>
            <a:pPr marL="285750" indent="-285750" fontAlgn="auto">
              <a:lnSpc>
                <a:spcPct val="150000"/>
              </a:lnSpc>
              <a:buClr>
                <a:srgbClr val="FF6D6A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Ovarian Function Protection and Support</a:t>
            </a:r>
          </a:p>
          <a:p>
            <a:pPr marL="285750" indent="-285750" fontAlgn="auto">
              <a:lnSpc>
                <a:spcPct val="150000"/>
              </a:lnSpc>
              <a:buClr>
                <a:srgbClr val="FF6D6A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Female Hormonal Balance Support</a:t>
            </a:r>
          </a:p>
          <a:p>
            <a:pPr marL="285750" indent="-285750" fontAlgn="auto">
              <a:lnSpc>
                <a:spcPct val="150000"/>
              </a:lnSpc>
              <a:buClr>
                <a:srgbClr val="FF6D6A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Female GLP-1 Regulation</a:t>
            </a:r>
          </a:p>
          <a:p>
            <a:pPr marL="285750" indent="-285750" fontAlgn="auto">
              <a:lnSpc>
                <a:spcPct val="150000"/>
              </a:lnSpc>
              <a:buClr>
                <a:srgbClr val="FF6D6A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Anxiety and Depressive Mood Regulatio</a:t>
            </a:r>
            <a:r>
              <a:rPr kumimoji="1"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n</a:t>
            </a:r>
          </a:p>
        </p:txBody>
      </p:sp>
      <p:cxnSp>
        <p:nvCxnSpPr>
          <p:cNvPr id="19" name="直线连接符 13"/>
          <p:cNvCxnSpPr/>
          <p:nvPr/>
        </p:nvCxnSpPr>
        <p:spPr>
          <a:xfrm>
            <a:off x="181278" y="5530259"/>
            <a:ext cx="11829429" cy="0"/>
          </a:xfrm>
          <a:prstGeom prst="line">
            <a:avLst/>
          </a:prstGeom>
          <a:noFill/>
          <a:ln w="12700" cap="flat" cmpd="sng" algn="ctr">
            <a:solidFill>
              <a:srgbClr val="EA0029"/>
            </a:solidFill>
            <a:prstDash val="solid"/>
          </a:ln>
          <a:effectLst/>
        </p:spPr>
      </p:cxnSp>
      <p:pic>
        <p:nvPicPr>
          <p:cNvPr id="20" name="图片 19" descr="徽标&#10;&#10;AI 生成的内容可能不正确。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730" y="6294755"/>
            <a:ext cx="452755" cy="370205"/>
          </a:xfrm>
          <a:prstGeom prst="rect">
            <a:avLst/>
          </a:prstGeom>
        </p:spPr>
      </p:pic>
      <p:pic>
        <p:nvPicPr>
          <p:cNvPr id="21" name="图片 20" descr="资源 40@10x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91550" y="6327140"/>
            <a:ext cx="540385" cy="339090"/>
          </a:xfrm>
          <a:prstGeom prst="rect">
            <a:avLst/>
          </a:prstGeom>
        </p:spPr>
      </p:pic>
      <p:pic>
        <p:nvPicPr>
          <p:cNvPr id="22" name="图片 21" descr="徽标, 公司名称&#10;&#10;描述已自动生成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1770" y="6168390"/>
            <a:ext cx="622935" cy="622935"/>
          </a:xfrm>
          <a:prstGeom prst="rect">
            <a:avLst/>
          </a:prstGeom>
        </p:spPr>
      </p:pic>
      <p:pic>
        <p:nvPicPr>
          <p:cNvPr id="23" name="图片 22" descr="徽标, 公司名称&#10;&#10;描述已自动生成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1" t="12846" r="12731" b="13769"/>
          <a:stretch>
            <a:fillRect/>
          </a:stretch>
        </p:blipFill>
        <p:spPr>
          <a:xfrm>
            <a:off x="11567795" y="6250940"/>
            <a:ext cx="474345" cy="456565"/>
          </a:xfrm>
          <a:prstGeom prst="rect">
            <a:avLst/>
          </a:prstGeom>
        </p:spPr>
      </p:pic>
      <p:pic>
        <p:nvPicPr>
          <p:cNvPr id="24" name="图片 55" descr="BHGDGJFCHAJHC-UeyK2jk2oA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923905" y="6214110"/>
            <a:ext cx="580390" cy="580390"/>
          </a:xfrm>
          <a:prstGeom prst="rect">
            <a:avLst/>
          </a:prstGeom>
        </p:spPr>
      </p:pic>
      <p:pic>
        <p:nvPicPr>
          <p:cNvPr id="25" name="图片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829165" y="6263640"/>
            <a:ext cx="571500" cy="4133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" name="组合 45"/>
          <p:cNvGrpSpPr/>
          <p:nvPr>
            <p:custDataLst>
              <p:tags r:id="rId1"/>
            </p:custDataLst>
          </p:nvPr>
        </p:nvGrpSpPr>
        <p:grpSpPr>
          <a:xfrm>
            <a:off x="312102" y="5659767"/>
            <a:ext cx="1657985" cy="953135"/>
            <a:chOff x="9159318" y="2154198"/>
            <a:chExt cx="1657985" cy="953135"/>
          </a:xfrm>
        </p:grpSpPr>
        <p:sp>
          <p:nvSpPr>
            <p:cNvPr id="47" name="矩形 46"/>
            <p:cNvSpPr/>
            <p:nvPr>
              <p:custDataLst>
                <p:tags r:id="rId2"/>
              </p:custDataLst>
            </p:nvPr>
          </p:nvSpPr>
          <p:spPr>
            <a:xfrm>
              <a:off x="9159318" y="2154198"/>
              <a:ext cx="1657985" cy="95313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B9BAA"/>
                  </a:solidFill>
                </a14:hiddenFill>
              </a:ext>
            </a:extLst>
          </p:spPr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rgbClr val="FFFFFF"/>
                </a:solidFill>
                <a:latin typeface="Arial" panose="020B0604020202090204" pitchFamily="34" charset="0"/>
                <a:ea typeface="宋体" pitchFamily="2" charset="-122"/>
              </a:endParaRPr>
            </a:p>
          </p:txBody>
        </p:sp>
        <p:sp>
          <p:nvSpPr>
            <p:cNvPr id="48" name="文本框 47"/>
            <p:cNvSpPr txBox="1"/>
            <p:nvPr>
              <p:custDataLst>
                <p:tags r:id="rId3"/>
              </p:custDataLst>
            </p:nvPr>
          </p:nvSpPr>
          <p:spPr>
            <a:xfrm>
              <a:off x="9219008" y="2354223"/>
              <a:ext cx="153098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2400" b="1" dirty="0">
                  <a:solidFill>
                    <a:srgbClr val="AB1C51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18+</a:t>
              </a:r>
              <a:r>
                <a:rPr kumimoji="1" lang="en-US" altLang="zh-CN" sz="1600" b="1" dirty="0">
                  <a:solidFill>
                    <a:srgbClr val="AB1C51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 </a:t>
              </a:r>
            </a:p>
            <a:p>
              <a:pPr algn="ctr"/>
              <a:r>
                <a:rPr kumimoji="1" lang="en-US" altLang="zh-CN" sz="1200" b="1" dirty="0">
                  <a:solidFill>
                    <a:srgbClr val="AB1C51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Clinical Studies</a:t>
              </a:r>
            </a:p>
          </p:txBody>
        </p:sp>
      </p:grpSp>
      <p:sp>
        <p:nvSpPr>
          <p:cNvPr id="49" name="文本框 48"/>
          <p:cNvSpPr txBox="1"/>
          <p:nvPr userDrawn="1"/>
        </p:nvSpPr>
        <p:spPr>
          <a:xfrm>
            <a:off x="390526" y="1171565"/>
            <a:ext cx="2275205" cy="570875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indent="0" algn="ctr">
              <a:buNone/>
            </a:pPr>
            <a:r>
              <a:rPr lang="en-US" altLang="zh-CN" sz="1600" b="1">
                <a:solidFill>
                  <a:srgbClr val="FFFFFF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Designed specifically for women</a:t>
            </a:r>
            <a:r>
              <a:rPr lang="zh-CN" altLang="en-US" sz="1600" b="1">
                <a:solidFill>
                  <a:srgbClr val="FFFFFF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’</a:t>
            </a:r>
            <a:r>
              <a:rPr lang="en-US" altLang="zh-CN" sz="1600" b="1">
                <a:solidFill>
                  <a:srgbClr val="FFFFFF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s health </a:t>
            </a:r>
            <a:endParaRPr lang="zh-CN" altLang="en-US" b="1">
              <a:solidFill>
                <a:srgbClr val="FFFFFF"/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50" name="文本框 49"/>
          <p:cNvSpPr txBox="1"/>
          <p:nvPr userDrawn="1"/>
        </p:nvSpPr>
        <p:spPr>
          <a:xfrm>
            <a:off x="2877820" y="1149350"/>
            <a:ext cx="8282940" cy="5835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 b="1">
                <a:solidFill>
                  <a:srgbClr val="000000">
                    <a:lumMod val="65000"/>
                    <a:lumOff val="35000"/>
                  </a:srgbClr>
                </a:solidFill>
              </a:rPr>
              <a:t>Supports vaginal microbiome balance, helps address vaginitis-related concerns, and promotes hormonal and metabolic homeostasis for women’s well-being.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3530" y="173355"/>
            <a:ext cx="3745865" cy="74104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8347075" y="5972810"/>
            <a:ext cx="3769995" cy="768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圆角矩形 61"/>
          <p:cNvSpPr/>
          <p:nvPr userDrawn="1"/>
        </p:nvSpPr>
        <p:spPr>
          <a:xfrm>
            <a:off x="356235" y="222768"/>
            <a:ext cx="3716009" cy="637587"/>
          </a:xfrm>
          <a:prstGeom prst="roundRect">
            <a:avLst>
              <a:gd name="adj" fmla="val 50000"/>
            </a:avLst>
          </a:prstGeom>
          <a:solidFill>
            <a:srgbClr val="AB1C51"/>
          </a:solidFill>
          <a:ln w="12700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altLang="zh-CN" b="1">
                <a:solidFill>
                  <a:schemeClr val="bg1"/>
                </a:solidFill>
              </a:rPr>
              <a:t>WecPro</a:t>
            </a:r>
            <a:r>
              <a:rPr lang="en-US" altLang="zh-CN" sz="2400" b="1" baseline="30000" dirty="0">
                <a:solidFill>
                  <a:schemeClr val="bg1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®</a:t>
            </a:r>
            <a:r>
              <a:rPr lang="zh-CN" altLang="en-US" b="1">
                <a:solidFill>
                  <a:schemeClr val="bg1"/>
                </a:solidFill>
              </a:rPr>
              <a:t>-</a:t>
            </a:r>
            <a:r>
              <a:rPr lang="en-US" altLang="zh-CN" b="1">
                <a:solidFill>
                  <a:schemeClr val="bg1"/>
                </a:solidFill>
              </a:rPr>
              <a:t>Women’s Health</a:t>
            </a:r>
            <a:endParaRPr lang="zh-CN" altLang="en-US" b="1">
              <a:solidFill>
                <a:schemeClr val="bg1"/>
              </a:solidFill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5928360" y="5690235"/>
            <a:ext cx="5767705" cy="992505"/>
            <a:chOff x="3427" y="8993"/>
            <a:chExt cx="9083" cy="1563"/>
          </a:xfrm>
        </p:grpSpPr>
        <p:sp>
          <p:nvSpPr>
            <p:cNvPr id="7" name="文本框 6"/>
            <p:cNvSpPr txBox="1"/>
            <p:nvPr/>
          </p:nvSpPr>
          <p:spPr>
            <a:xfrm>
              <a:off x="3427" y="9245"/>
              <a:ext cx="3240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>
                  <a:solidFill>
                    <a:srgbClr val="AB1C51"/>
                  </a:solidFill>
                  <a:sym typeface="+mn-ea"/>
                </a:rPr>
                <a:t>LRa05</a:t>
              </a:r>
            </a:p>
            <a:p>
              <a:pPr algn="ctr"/>
              <a:r>
                <a:rPr lang="en-US" altLang="zh-CN" sz="1200" b="1" i="1">
                  <a:solidFill>
                    <a:srgbClr val="AB1C51"/>
                  </a:solidFill>
                  <a:sym typeface="+mn-ea"/>
                </a:rPr>
                <a:t>Lacticaseibacillus </a:t>
              </a:r>
            </a:p>
            <a:p>
              <a:pPr algn="ctr"/>
              <a:r>
                <a:rPr lang="en-US" altLang="zh-CN" sz="1200" b="1" i="1">
                  <a:solidFill>
                    <a:srgbClr val="AB1C51"/>
                  </a:solidFill>
                  <a:sym typeface="+mn-ea"/>
                </a:rPr>
                <a:t>rhamnosus </a:t>
              </a:r>
              <a:r>
                <a:rPr lang="en-US" altLang="zh-CN" sz="1400" b="1">
                  <a:solidFill>
                    <a:srgbClr val="AB1C51"/>
                  </a:solidFill>
                  <a:sym typeface="+mn-ea"/>
                </a:rPr>
                <a:t> </a:t>
              </a: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3813" y="8993"/>
              <a:ext cx="8697" cy="1563"/>
              <a:chOff x="3637" y="9140"/>
              <a:chExt cx="8697" cy="1563"/>
            </a:xfrm>
          </p:grpSpPr>
          <p:sp>
            <p:nvSpPr>
              <p:cNvPr id="6" name="文本框 5"/>
              <p:cNvSpPr txBox="1"/>
              <p:nvPr/>
            </p:nvSpPr>
            <p:spPr>
              <a:xfrm>
                <a:off x="9488" y="9401"/>
                <a:ext cx="2846" cy="11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0" algn="ctr" defTabSz="0" fontAlgn="auto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en-US" altLang="zh-CN" b="1">
                    <a:solidFill>
                      <a:srgbClr val="AB1C51"/>
                    </a:solidFill>
                    <a:sym typeface="+mn-ea"/>
                  </a:rPr>
                  <a:t>LR08</a:t>
                </a:r>
                <a:endParaRPr lang="en-US" altLang="zh-CN" sz="1200" b="1">
                  <a:solidFill>
                    <a:srgbClr val="AB1C51"/>
                  </a:solidFill>
                  <a:sym typeface="+mn-ea"/>
                </a:endParaRPr>
              </a:p>
              <a:p>
                <a:pPr indent="0" algn="ctr" defTabSz="0" fontAlgn="auto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en-US" altLang="zh-CN" sz="1200" b="1" i="1">
                    <a:solidFill>
                      <a:srgbClr val="AB1C51"/>
                    </a:solidFill>
                    <a:sym typeface="+mn-ea"/>
                  </a:rPr>
                  <a:t>Limosilactobacillus </a:t>
                </a:r>
              </a:p>
              <a:p>
                <a:pPr indent="0" algn="ctr" defTabSz="0" fontAlgn="auto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en-US" altLang="zh-CN" sz="1200" b="1" i="1">
                    <a:solidFill>
                      <a:srgbClr val="AB1C51"/>
                    </a:solidFill>
                    <a:sym typeface="+mn-ea"/>
                  </a:rPr>
                  <a:t>reuteri </a:t>
                </a: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6630" y="9401"/>
                <a:ext cx="2585" cy="11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b="1">
                    <a:solidFill>
                      <a:srgbClr val="AB1C51"/>
                    </a:solidFill>
                    <a:sym typeface="+mn-ea"/>
                  </a:rPr>
                  <a:t>LCr86</a:t>
                </a:r>
              </a:p>
              <a:p>
                <a:pPr algn="ctr"/>
                <a:r>
                  <a:rPr lang="en-US" altLang="zh-CN" sz="1200" b="1" i="1">
                    <a:solidFill>
                      <a:srgbClr val="AB1C51"/>
                    </a:solidFill>
                    <a:sym typeface="+mn-ea"/>
                  </a:rPr>
                  <a:t>Lactobacillus </a:t>
                </a:r>
              </a:p>
              <a:p>
                <a:pPr algn="ctr"/>
                <a:r>
                  <a:rPr lang="en-US" altLang="zh-CN" sz="1200" b="1" i="1">
                    <a:solidFill>
                      <a:srgbClr val="AB1C51"/>
                    </a:solidFill>
                    <a:sym typeface="+mn-ea"/>
                  </a:rPr>
                  <a:t>crispatus</a:t>
                </a: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3637" y="9140"/>
                <a:ext cx="2499" cy="1496"/>
              </a:xfrm>
              <a:prstGeom prst="ellipse">
                <a:avLst/>
              </a:prstGeom>
              <a:noFill/>
              <a:ln>
                <a:solidFill>
                  <a:srgbClr val="AB1C51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</a:extLst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6702" y="9140"/>
                <a:ext cx="2499" cy="1496"/>
              </a:xfrm>
              <a:prstGeom prst="ellipse">
                <a:avLst/>
              </a:prstGeom>
              <a:noFill/>
              <a:ln>
                <a:solidFill>
                  <a:srgbClr val="AB1C51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</a:extLst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9658" y="9207"/>
                <a:ext cx="2499" cy="1496"/>
              </a:xfrm>
              <a:prstGeom prst="ellipse">
                <a:avLst/>
              </a:prstGeom>
              <a:noFill/>
              <a:ln>
                <a:solidFill>
                  <a:srgbClr val="AB1C51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</a:extLst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36" name="图片 35" descr="资源 14@4x"/>
          <p:cNvPicPr>
            <a:picLocks noChangeAspect="1"/>
          </p:cNvPicPr>
          <p:nvPr/>
        </p:nvPicPr>
        <p:blipFill>
          <a:blip r:embed="rId12"/>
          <a:srcRect l="21161" r="14951" b="25150"/>
          <a:stretch>
            <a:fillRect/>
          </a:stretch>
        </p:blipFill>
        <p:spPr>
          <a:xfrm>
            <a:off x="250190" y="2071370"/>
            <a:ext cx="4882515" cy="3257550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7762240" cy="706755"/>
            <a:chOff x="400" y="1020"/>
            <a:chExt cx="12224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289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71755" algn="l" defTabSz="914400" rtl="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Uric Acid Metabolism Regulation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91820" y="2722880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591820" y="5184297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591820" y="4712970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750300" y="3387090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99" y="1105513"/>
            <a:ext cx="6432550" cy="115951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Bifidobacterium breve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BBr60;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Lacticaseibacillus rhamnosus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LRa05;</a:t>
            </a:r>
          </a:p>
          <a:p>
            <a:pPr algn="l">
              <a:lnSpc>
                <a:spcPct val="14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Bifidobacterium longum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subsp.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longum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BL21;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animalis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subsp.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lactis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BLa80;</a:t>
            </a:r>
          </a:p>
          <a:p>
            <a:pPr algn="l">
              <a:lnSpc>
                <a:spcPct val="14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Lactobacillus acidophilus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LA85;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Lacticaseibacillus paracasei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LC86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;</a:t>
            </a:r>
          </a:p>
          <a:p>
            <a:pPr algn="l">
              <a:lnSpc>
                <a:spcPct val="14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Pediococcus acidilactici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PA53;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Lactiplantibacillus plantarum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Lp05; </a:t>
            </a:r>
          </a:p>
          <a:p>
            <a:pPr algn="l">
              <a:lnSpc>
                <a:spcPct val="14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Streptococcus salivarius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 subsp. 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thermophilus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ST36;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BC99 </a:t>
            </a:r>
          </a:p>
          <a:p>
            <a:pPr algn="l"/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709025" y="3037205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10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709025" y="387159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709025" y="3454400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89305" y="2907030"/>
            <a:ext cx="180530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7" name="文本框 6"/>
          <p:cNvSpPr txBox="1"/>
          <p:nvPr userDrawn="1"/>
        </p:nvSpPr>
        <p:spPr>
          <a:xfrm>
            <a:off x="789305" y="3216910"/>
            <a:ext cx="8429625" cy="922020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</a:rPr>
              <a:t>Modulates immune factor levels</a:t>
            </a:r>
            <a:r>
              <a:rPr lang="en-US" altLang="zh-CN" sz="1400" b="1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  <a:sym typeface="+mn-ea"/>
              </a:rPr>
              <a:t> associated with uric acid metabolism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 Bold" panose="020B0604020202090204" charset="0"/>
              <a:ea typeface="黑体" panose="02010609060101010101" charset="-122"/>
              <a:cs typeface="Arial Bold" panose="020B0604020202090204" charset="0"/>
            </a:endParaRP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</a:rPr>
              <a:t>Reduces inflammation markers</a:t>
            </a: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</a:rPr>
              <a:t>Supports overall balance of immune and inflammatory responses</a:t>
            </a: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 Bold" panose="020B0604020202090204" charset="0"/>
              <a:ea typeface="黑体" panose="02010609060101010101" charset="-122"/>
              <a:cs typeface="Arial Bold" panose="020B060402020209020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45036" y="1759645"/>
            <a:ext cx="4591685" cy="5810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 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Potato Starch</a:t>
            </a:r>
          </a:p>
          <a:p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592046" y="5624282"/>
          <a:ext cx="6010275" cy="1143000"/>
        </p:xfrm>
        <a:graphic>
          <a:graphicData uri="http://schemas.openxmlformats.org/drawingml/2006/table">
            <a:tbl>
              <a:tblPr/>
              <a:tblGrid>
                <a:gridCol w="34537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565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BLa80+LRa05+BC99+BL21+LA85+LC86+BBr60+PA53+Lp05: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 NCT06781814</a:t>
                      </a: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NCT07025798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ST36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: </a:t>
                      </a: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</a:rPr>
                        <a:t>NCT06779994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zh-CN" altLang="en-US" sz="900" b="0" dirty="0">
                        <a:solidFill>
                          <a:srgbClr val="000000"/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圆角矩形 100"/>
          <p:cNvSpPr/>
          <p:nvPr>
            <p:custDataLst>
              <p:tags r:id="rId1"/>
            </p:custDataLst>
          </p:nvPr>
        </p:nvSpPr>
        <p:spPr>
          <a:xfrm>
            <a:off x="4344035" y="4245918"/>
            <a:ext cx="7649210" cy="2476192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26" name="圆角矩形 25"/>
          <p:cNvSpPr/>
          <p:nvPr>
            <p:custDataLst>
              <p:tags r:id="rId2"/>
            </p:custDataLst>
          </p:nvPr>
        </p:nvSpPr>
        <p:spPr>
          <a:xfrm>
            <a:off x="5593080" y="1157605"/>
            <a:ext cx="4943475" cy="2843530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Uric Acid Metabolism Regulation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042150" y="6091555"/>
            <a:ext cx="4752975" cy="5759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文本框 95"/>
          <p:cNvSpPr txBox="1"/>
          <p:nvPr/>
        </p:nvSpPr>
        <p:spPr>
          <a:xfrm>
            <a:off x="9146296" y="698431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4343908" y="4397908"/>
            <a:ext cx="7552048" cy="2298138"/>
            <a:chOff x="4682298" y="3984683"/>
            <a:chExt cx="7552048" cy="2298138"/>
          </a:xfrm>
        </p:grpSpPr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4" cstate="screen"/>
            <a:stretch>
              <a:fillRect/>
            </a:stretch>
          </p:blipFill>
          <p:spPr>
            <a:xfrm>
              <a:off x="4719237" y="4194429"/>
              <a:ext cx="2534099" cy="2044615"/>
            </a:xfrm>
            <a:prstGeom prst="rect">
              <a:avLst/>
            </a:prstGeom>
          </p:spPr>
        </p:pic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5" cstate="screen"/>
            <a:stretch>
              <a:fillRect/>
            </a:stretch>
          </p:blipFill>
          <p:spPr>
            <a:xfrm>
              <a:off x="7192616" y="4141258"/>
              <a:ext cx="2485610" cy="2044615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6" cstate="screen"/>
            <a:stretch>
              <a:fillRect/>
            </a:stretch>
          </p:blipFill>
          <p:spPr>
            <a:xfrm>
              <a:off x="9656062" y="4141258"/>
              <a:ext cx="2578284" cy="2018617"/>
            </a:xfrm>
            <a:prstGeom prst="rect">
              <a:avLst/>
            </a:prstGeom>
          </p:spPr>
        </p:pic>
        <p:sp>
          <p:nvSpPr>
            <p:cNvPr id="22" name="圆角矩形 21"/>
            <p:cNvSpPr/>
            <p:nvPr/>
          </p:nvSpPr>
          <p:spPr>
            <a:xfrm rot="5400000">
              <a:off x="6039857" y="5429854"/>
              <a:ext cx="291263" cy="141467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24" name="圆角矩形 23"/>
            <p:cNvSpPr/>
            <p:nvPr/>
          </p:nvSpPr>
          <p:spPr>
            <a:xfrm rot="5400000">
              <a:off x="8475153" y="5385493"/>
              <a:ext cx="227965" cy="150876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25" name="圆角矩形 24"/>
            <p:cNvSpPr/>
            <p:nvPr/>
          </p:nvSpPr>
          <p:spPr>
            <a:xfrm rot="5400000">
              <a:off x="10967881" y="5283290"/>
              <a:ext cx="291263" cy="170779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0123023" y="5940152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Placebo</a:t>
              </a: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1064711" y="5940152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Probiotic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7643938" y="5983663"/>
              <a:ext cx="1062990" cy="270510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Placebo</a:t>
              </a: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8592628" y="5983028"/>
              <a:ext cx="1062990" cy="240030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Probiotic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5152833" y="5983663"/>
              <a:ext cx="1062990" cy="269875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Placebo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094538" y="5983663"/>
              <a:ext cx="1062990" cy="240030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Probiotic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14" name="圆角矩形 13"/>
            <p:cNvSpPr/>
            <p:nvPr/>
          </p:nvSpPr>
          <p:spPr>
            <a:xfrm>
              <a:off x="4682298" y="4439343"/>
              <a:ext cx="284480" cy="14224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 rot="16200000">
              <a:off x="3749815" y="5036606"/>
              <a:ext cx="2119445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Calprotectin</a:t>
              </a:r>
              <a:r>
                <a:rPr kumimoji="1" lang="zh-CN" altLang="en-US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 </a:t>
              </a:r>
              <a:r>
                <a:rPr kumimoji="1" lang="en-US" altLang="zh-CN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(</a:t>
              </a:r>
              <a:r>
                <a:rPr kumimoji="1" lang="en-US" altLang="zh-CN" sz="105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μg</a:t>
              </a:r>
              <a:r>
                <a:rPr kumimoji="1" lang="en-US" altLang="zh-CN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/mL) </a:t>
              </a:r>
              <a:endParaRPr kumimoji="1" lang="zh-CN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38" name="圆角矩形 37"/>
            <p:cNvSpPr/>
            <p:nvPr/>
          </p:nvSpPr>
          <p:spPr>
            <a:xfrm>
              <a:off x="7222381" y="4558822"/>
              <a:ext cx="155399" cy="102332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 rot="16200000">
              <a:off x="6230475" y="4962222"/>
              <a:ext cx="2119445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IgA</a:t>
              </a:r>
              <a:r>
                <a:rPr kumimoji="1" lang="zh-CN" altLang="en-US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 </a:t>
              </a:r>
              <a:r>
                <a:rPr kumimoji="1" lang="en-US" altLang="zh-CN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(g/L) </a:t>
              </a:r>
              <a:endParaRPr kumimoji="1" lang="zh-CN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9685816" y="4577515"/>
              <a:ext cx="197914" cy="102332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 rot="16200000">
              <a:off x="8756149" y="4917447"/>
              <a:ext cx="2119445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IgG</a:t>
              </a:r>
              <a:r>
                <a:rPr kumimoji="1" lang="zh-CN" altLang="en-US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 </a:t>
              </a:r>
              <a:r>
                <a:rPr kumimoji="1" lang="en-US" altLang="zh-CN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(g/L) </a:t>
              </a:r>
              <a:endParaRPr kumimoji="1" lang="zh-CN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68630" y="1587500"/>
            <a:ext cx="3054350" cy="4407937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92D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43560" y="2243455"/>
            <a:ext cx="2951064" cy="3505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5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kumimoji="1" lang="en-US" altLang="zh-CN" sz="14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Modulated immune factor levels to enhance immune homeostasis associated with uric acid metabolism</a:t>
            </a:r>
            <a:endParaRPr kumimoji="1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marL="285750" indent="-285750" fontAlgn="auto">
              <a:lnSpc>
                <a:spcPct val="15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Reducted systemic inflammation and inflammatory markers</a:t>
            </a:r>
          </a:p>
          <a:p>
            <a:pPr marL="285750" indent="-285750" fontAlgn="auto">
              <a:lnSpc>
                <a:spcPct val="15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Supported balanced immune and inflammatory responses, promoting overall immune regulation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420370" y="1796415"/>
            <a:ext cx="28790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noProof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</a:p>
        </p:txBody>
      </p:sp>
      <p:sp>
        <p:nvSpPr>
          <p:cNvPr id="166" name="文本框 165"/>
          <p:cNvSpPr txBox="1"/>
          <p:nvPr/>
        </p:nvSpPr>
        <p:spPr>
          <a:xfrm>
            <a:off x="4905375" y="1157605"/>
            <a:ext cx="6193155" cy="306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Modulation of Immune Factor Levels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5308585" y="4245932"/>
            <a:ext cx="5789930" cy="306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Reduction of Inflammation Levels </a:t>
            </a:r>
          </a:p>
        </p:txBody>
      </p:sp>
      <p:grpSp>
        <p:nvGrpSpPr>
          <p:cNvPr id="27" name="组合 26"/>
          <p:cNvGrpSpPr/>
          <p:nvPr/>
        </p:nvGrpSpPr>
        <p:grpSpPr>
          <a:xfrm>
            <a:off x="5756275" y="1587500"/>
            <a:ext cx="4586605" cy="2336800"/>
            <a:chOff x="2018606" y="1095072"/>
            <a:chExt cx="8034728" cy="4228847"/>
          </a:xfrm>
        </p:grpSpPr>
        <p:pic>
          <p:nvPicPr>
            <p:cNvPr id="35" name="图片 34"/>
            <p:cNvPicPr>
              <a:picLocks noChangeAspect="1"/>
            </p:cNvPicPr>
            <p:nvPr/>
          </p:nvPicPr>
          <p:blipFill rotWithShape="1">
            <a:blip r:embed="rId7" cstate="email"/>
            <a:srcRect/>
            <a:stretch>
              <a:fillRect/>
            </a:stretch>
          </p:blipFill>
          <p:spPr>
            <a:xfrm>
              <a:off x="2018606" y="1095072"/>
              <a:ext cx="8034728" cy="4228847"/>
            </a:xfrm>
            <a:prstGeom prst="rect">
              <a:avLst/>
            </a:prstGeom>
          </p:spPr>
        </p:pic>
        <p:sp>
          <p:nvSpPr>
            <p:cNvPr id="43" name="矩形 42"/>
            <p:cNvSpPr/>
            <p:nvPr/>
          </p:nvSpPr>
          <p:spPr>
            <a:xfrm>
              <a:off x="3449453" y="3378200"/>
              <a:ext cx="391885" cy="1301750"/>
            </a:xfrm>
            <a:prstGeom prst="rect">
              <a:avLst/>
            </a:prstGeom>
            <a:solidFill>
              <a:srgbClr val="BACD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3556000" y="3187700"/>
              <a:ext cx="184150" cy="190500"/>
              <a:chOff x="3556000" y="3187700"/>
              <a:chExt cx="184150" cy="190500"/>
            </a:xfrm>
          </p:grpSpPr>
          <p:cxnSp>
            <p:nvCxnSpPr>
              <p:cNvPr id="45" name="直线连接符 108"/>
              <p:cNvCxnSpPr/>
              <p:nvPr/>
            </p:nvCxnSpPr>
            <p:spPr>
              <a:xfrm>
                <a:off x="3556000" y="3187700"/>
                <a:ext cx="184150" cy="0"/>
              </a:xfrm>
              <a:prstGeom prst="line">
                <a:avLst/>
              </a:prstGeom>
              <a:ln w="15875">
                <a:solidFill>
                  <a:srgbClr val="BACD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线连接符 109"/>
              <p:cNvCxnSpPr/>
              <p:nvPr/>
            </p:nvCxnSpPr>
            <p:spPr>
              <a:xfrm>
                <a:off x="3644900" y="3187700"/>
                <a:ext cx="0" cy="190500"/>
              </a:xfrm>
              <a:prstGeom prst="line">
                <a:avLst/>
              </a:prstGeom>
              <a:ln w="15875">
                <a:solidFill>
                  <a:srgbClr val="BACD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矩形 47"/>
            <p:cNvSpPr/>
            <p:nvPr/>
          </p:nvSpPr>
          <p:spPr>
            <a:xfrm>
              <a:off x="4025503" y="3131206"/>
              <a:ext cx="391885" cy="1548733"/>
            </a:xfrm>
            <a:prstGeom prst="rect">
              <a:avLst/>
            </a:prstGeom>
            <a:solidFill>
              <a:srgbClr val="BACD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4582963" y="3361385"/>
              <a:ext cx="410969" cy="1318554"/>
            </a:xfrm>
            <a:prstGeom prst="rect">
              <a:avLst/>
            </a:prstGeom>
            <a:solidFill>
              <a:srgbClr val="D7E4B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grpSp>
          <p:nvGrpSpPr>
            <p:cNvPr id="50" name="组合 49"/>
            <p:cNvGrpSpPr/>
            <p:nvPr/>
          </p:nvGrpSpPr>
          <p:grpSpPr>
            <a:xfrm>
              <a:off x="4677840" y="3048993"/>
              <a:ext cx="233948" cy="312392"/>
              <a:chOff x="3527926" y="3187700"/>
              <a:chExt cx="233948" cy="190500"/>
            </a:xfrm>
          </p:grpSpPr>
          <p:cxnSp>
            <p:nvCxnSpPr>
              <p:cNvPr id="51" name="直线连接符 106"/>
              <p:cNvCxnSpPr/>
              <p:nvPr/>
            </p:nvCxnSpPr>
            <p:spPr>
              <a:xfrm>
                <a:off x="3527926" y="3187700"/>
                <a:ext cx="233948" cy="0"/>
              </a:xfrm>
              <a:prstGeom prst="line">
                <a:avLst/>
              </a:prstGeom>
              <a:ln w="22225">
                <a:solidFill>
                  <a:srgbClr val="D7E4B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线连接符 107"/>
              <p:cNvCxnSpPr/>
              <p:nvPr/>
            </p:nvCxnSpPr>
            <p:spPr>
              <a:xfrm>
                <a:off x="3644900" y="3187700"/>
                <a:ext cx="0" cy="190500"/>
              </a:xfrm>
              <a:prstGeom prst="line">
                <a:avLst/>
              </a:prstGeom>
              <a:ln w="22225">
                <a:solidFill>
                  <a:srgbClr val="D7E4B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矩形 52"/>
            <p:cNvSpPr/>
            <p:nvPr/>
          </p:nvSpPr>
          <p:spPr>
            <a:xfrm>
              <a:off x="5178591" y="3009288"/>
              <a:ext cx="391885" cy="1670645"/>
            </a:xfrm>
            <a:prstGeom prst="rect">
              <a:avLst/>
            </a:prstGeom>
            <a:solidFill>
              <a:srgbClr val="D7E4B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grpSp>
          <p:nvGrpSpPr>
            <p:cNvPr id="54" name="组合 53"/>
            <p:cNvGrpSpPr/>
            <p:nvPr/>
          </p:nvGrpSpPr>
          <p:grpSpPr>
            <a:xfrm>
              <a:off x="5257559" y="2716924"/>
              <a:ext cx="233948" cy="302028"/>
              <a:chOff x="3527926" y="3187700"/>
              <a:chExt cx="233948" cy="190500"/>
            </a:xfrm>
          </p:grpSpPr>
          <p:cxnSp>
            <p:nvCxnSpPr>
              <p:cNvPr id="55" name="直线连接符 104"/>
              <p:cNvCxnSpPr/>
              <p:nvPr/>
            </p:nvCxnSpPr>
            <p:spPr>
              <a:xfrm>
                <a:off x="3527926" y="3187700"/>
                <a:ext cx="233948" cy="0"/>
              </a:xfrm>
              <a:prstGeom prst="line">
                <a:avLst/>
              </a:prstGeom>
              <a:ln w="22225">
                <a:solidFill>
                  <a:srgbClr val="D7E4B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线连接符 105"/>
              <p:cNvCxnSpPr/>
              <p:nvPr/>
            </p:nvCxnSpPr>
            <p:spPr>
              <a:xfrm>
                <a:off x="3644900" y="3187700"/>
                <a:ext cx="0" cy="190500"/>
              </a:xfrm>
              <a:prstGeom prst="line">
                <a:avLst/>
              </a:prstGeom>
              <a:ln w="22225">
                <a:solidFill>
                  <a:srgbClr val="D7E4B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矩形 56"/>
            <p:cNvSpPr/>
            <p:nvPr/>
          </p:nvSpPr>
          <p:spPr>
            <a:xfrm>
              <a:off x="7492053" y="2751315"/>
              <a:ext cx="410970" cy="1928618"/>
            </a:xfrm>
            <a:prstGeom prst="rect">
              <a:avLst/>
            </a:prstGeom>
            <a:solidFill>
              <a:srgbClr val="BACD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7591516" y="2470578"/>
              <a:ext cx="233948" cy="280749"/>
              <a:chOff x="3527926" y="3187700"/>
              <a:chExt cx="233948" cy="130471"/>
            </a:xfrm>
          </p:grpSpPr>
          <p:cxnSp>
            <p:nvCxnSpPr>
              <p:cNvPr id="59" name="直线连接符 101"/>
              <p:cNvCxnSpPr/>
              <p:nvPr/>
            </p:nvCxnSpPr>
            <p:spPr>
              <a:xfrm>
                <a:off x="3527926" y="3187700"/>
                <a:ext cx="233948" cy="0"/>
              </a:xfrm>
              <a:prstGeom prst="line">
                <a:avLst/>
              </a:prstGeom>
              <a:ln w="22225">
                <a:solidFill>
                  <a:srgbClr val="BACD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线连接符 103"/>
              <p:cNvCxnSpPr>
                <a:endCxn id="57" idx="0"/>
              </p:cNvCxnSpPr>
              <p:nvPr/>
            </p:nvCxnSpPr>
            <p:spPr>
              <a:xfrm flipH="1">
                <a:off x="3633948" y="3187700"/>
                <a:ext cx="10952" cy="130471"/>
              </a:xfrm>
              <a:prstGeom prst="line">
                <a:avLst/>
              </a:prstGeom>
              <a:ln w="22225">
                <a:solidFill>
                  <a:srgbClr val="BACD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1" name="矩形 60"/>
            <p:cNvSpPr/>
            <p:nvPr/>
          </p:nvSpPr>
          <p:spPr>
            <a:xfrm>
              <a:off x="8062230" y="3007680"/>
              <a:ext cx="410970" cy="1672253"/>
            </a:xfrm>
            <a:prstGeom prst="rect">
              <a:avLst/>
            </a:prstGeom>
            <a:solidFill>
              <a:srgbClr val="BACD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643360" y="2643129"/>
              <a:ext cx="416225" cy="2036803"/>
            </a:xfrm>
            <a:prstGeom prst="rect">
              <a:avLst/>
            </a:prstGeom>
            <a:solidFill>
              <a:srgbClr val="D7E4B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grpSp>
          <p:nvGrpSpPr>
            <p:cNvPr id="73" name="组合 72"/>
            <p:cNvGrpSpPr/>
            <p:nvPr/>
          </p:nvGrpSpPr>
          <p:grpSpPr>
            <a:xfrm>
              <a:off x="8737440" y="2331944"/>
              <a:ext cx="233948" cy="472469"/>
              <a:chOff x="3527926" y="3187700"/>
              <a:chExt cx="233948" cy="190500"/>
            </a:xfrm>
          </p:grpSpPr>
          <p:cxnSp>
            <p:nvCxnSpPr>
              <p:cNvPr id="74" name="直线连接符 97"/>
              <p:cNvCxnSpPr/>
              <p:nvPr/>
            </p:nvCxnSpPr>
            <p:spPr>
              <a:xfrm>
                <a:off x="3527926" y="3187700"/>
                <a:ext cx="233948" cy="0"/>
              </a:xfrm>
              <a:prstGeom prst="line">
                <a:avLst/>
              </a:prstGeom>
              <a:ln w="22225">
                <a:solidFill>
                  <a:srgbClr val="D7E4B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线连接符 98"/>
              <p:cNvCxnSpPr/>
              <p:nvPr/>
            </p:nvCxnSpPr>
            <p:spPr>
              <a:xfrm>
                <a:off x="3644900" y="3187700"/>
                <a:ext cx="0" cy="190500"/>
              </a:xfrm>
              <a:prstGeom prst="line">
                <a:avLst/>
              </a:prstGeom>
              <a:ln w="22225">
                <a:solidFill>
                  <a:srgbClr val="D7E4B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矩形 88"/>
            <p:cNvSpPr/>
            <p:nvPr/>
          </p:nvSpPr>
          <p:spPr>
            <a:xfrm>
              <a:off x="9229745" y="2966677"/>
              <a:ext cx="416225" cy="1713255"/>
            </a:xfrm>
            <a:prstGeom prst="rect">
              <a:avLst/>
            </a:prstGeom>
            <a:solidFill>
              <a:srgbClr val="D7E4B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grpSp>
          <p:nvGrpSpPr>
            <p:cNvPr id="90" name="组合 89"/>
            <p:cNvGrpSpPr/>
            <p:nvPr/>
          </p:nvGrpSpPr>
          <p:grpSpPr>
            <a:xfrm>
              <a:off x="9320883" y="2434955"/>
              <a:ext cx="204614" cy="614038"/>
              <a:chOff x="3527926" y="3187700"/>
              <a:chExt cx="233948" cy="190500"/>
            </a:xfrm>
          </p:grpSpPr>
          <p:cxnSp>
            <p:nvCxnSpPr>
              <p:cNvPr id="91" name="直线连接符 87"/>
              <p:cNvCxnSpPr/>
              <p:nvPr/>
            </p:nvCxnSpPr>
            <p:spPr>
              <a:xfrm>
                <a:off x="3527926" y="3187700"/>
                <a:ext cx="233948" cy="0"/>
              </a:xfrm>
              <a:prstGeom prst="line">
                <a:avLst/>
              </a:prstGeom>
              <a:ln w="22225">
                <a:solidFill>
                  <a:srgbClr val="D7E4B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线连接符 94"/>
              <p:cNvCxnSpPr/>
              <p:nvPr/>
            </p:nvCxnSpPr>
            <p:spPr>
              <a:xfrm>
                <a:off x="3644900" y="3187700"/>
                <a:ext cx="0" cy="190500"/>
              </a:xfrm>
              <a:prstGeom prst="line">
                <a:avLst/>
              </a:prstGeom>
              <a:ln w="22225">
                <a:solidFill>
                  <a:srgbClr val="D7E4B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3" name="圆角矩形 92"/>
          <p:cNvSpPr/>
          <p:nvPr/>
        </p:nvSpPr>
        <p:spPr>
          <a:xfrm>
            <a:off x="5798579" y="1758511"/>
            <a:ext cx="324828" cy="220504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sp>
        <p:nvSpPr>
          <p:cNvPr id="94" name="文本框 93"/>
          <p:cNvSpPr txBox="1"/>
          <p:nvPr/>
        </p:nvSpPr>
        <p:spPr>
          <a:xfrm rot="16200000">
            <a:off x="4895932" y="2654918"/>
            <a:ext cx="211944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Immunoglobulin level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l-GR" altLang="zh-CN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μ</a:t>
            </a:r>
            <a:r>
              <a:rPr kumimoji="1" lang="en-US" altLang="zh-CN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g/mL</a:t>
            </a:r>
            <a:endParaRPr kumimoji="1" lang="zh-CN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宋体" pitchFamily="2" charset="-122"/>
              <a:cs typeface="Times New Roman" panose="02020503050405090304" pitchFamily="18" charset="0"/>
            </a:endParaRPr>
          </a:p>
        </p:txBody>
      </p:sp>
      <p:sp>
        <p:nvSpPr>
          <p:cNvPr id="97" name="圆角矩形 96"/>
          <p:cNvSpPr/>
          <p:nvPr/>
        </p:nvSpPr>
        <p:spPr>
          <a:xfrm>
            <a:off x="8143440" y="1758511"/>
            <a:ext cx="298892" cy="224272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sp>
        <p:nvSpPr>
          <p:cNvPr id="100" name="文本框 99"/>
          <p:cNvSpPr txBox="1"/>
          <p:nvPr/>
        </p:nvSpPr>
        <p:spPr>
          <a:xfrm rot="16200000">
            <a:off x="7474689" y="2764814"/>
            <a:ext cx="164907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Ferric benzoate blue-white level </a:t>
            </a:r>
            <a:r>
              <a:rPr kumimoji="1" lang="zh-CN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 </a:t>
            </a:r>
            <a:r>
              <a:rPr kumimoji="1" lang="en-US" altLang="zh-CN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(</a:t>
            </a:r>
            <a:r>
              <a:rPr kumimoji="1" lang="el-GR" altLang="zh-CN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μ</a:t>
            </a:r>
            <a:r>
              <a:rPr kumimoji="1" lang="en-US" altLang="zh-CN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g/mL)</a:t>
            </a:r>
            <a:endParaRPr kumimoji="1" lang="zh-CN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宋体" pitchFamily="2" charset="-122"/>
              <a:cs typeface="Times New Roman" panose="02020503050405090304" pitchFamily="18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43560" y="5995670"/>
            <a:ext cx="1945640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+mn-cs"/>
              </a:rPr>
              <a:t>DOI: </a:t>
            </a:r>
            <a:r>
              <a:rPr kumimoji="0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+mn-cs"/>
                <a:hlinkClick r:id="rId8"/>
              </a:rPr>
              <a:t>10.3390/nu17172886</a:t>
            </a:r>
            <a:endParaRPr kumimoji="0" lang="en-US" altLang="zh-CN" sz="800" b="1" i="0" u="none" strike="noStrike" kern="1200" cap="none" spc="0" normalizeH="0" baseline="0" noProof="0" dirty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Arial" panose="020B0604020202090204"/>
              <a:ea typeface="黑体" panose="02010609060101010101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+mn-cs"/>
              </a:rPr>
              <a:t>DOI: </a:t>
            </a:r>
            <a:r>
              <a:rPr kumimoji="0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+mn-cs"/>
                <a:hlinkClick r:id="rId9"/>
              </a:rPr>
              <a:t>10.3389/fnut.2025.1696243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7762240" cy="706755"/>
            <a:chOff x="400" y="1020"/>
            <a:chExt cx="12224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289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71755" algn="l" defTabSz="914400" rtl="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Blood Pressure Homeostasis Support</a:t>
              </a:r>
              <a:endParaRPr lang="en-US" altLang="zh-CN" sz="2000" b="1" i="0" u="none" strike="noStrike" dirty="0">
                <a:solidFill>
                  <a:srgbClr val="000000"/>
                </a:solidFill>
                <a:effectLst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endParaRPr>
            </a:p>
            <a:p>
              <a:pPr marL="0" marR="0" lvl="0" indent="71755" algn="l" defTabSz="914400" rtl="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560320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00710" y="505285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00710" y="458152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3224530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22" y="1161673"/>
            <a:ext cx="5671185" cy="129032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Bifidobacterium breve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BBr60;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Lacticaseibacillus rhamnosus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LRa05;</a:t>
            </a:r>
            <a:endParaRPr lang="en-US" altLang="zh-CN" sz="1200" b="1" i="1">
              <a:solidFill>
                <a:schemeClr val="accent6">
                  <a:lumMod val="50000"/>
                </a:schemeClr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</a:endParaRPr>
          </a:p>
          <a:p>
            <a:pPr algn="l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Bifidobacterium longum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subsp.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longum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BL21;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Lactiplantibacillus plantarum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Lp90;</a:t>
            </a:r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</a:endParaRPr>
          </a:p>
          <a:p>
            <a:pPr algn="l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Bifidobacterium animalis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subsp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. lactis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BLa36;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Lacticaseibacillus casei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LC89;</a:t>
            </a:r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</a:endParaRPr>
          </a:p>
          <a:p>
            <a:pPr algn="l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Pediococcus acidilactici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CCFM7902;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adolescentis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BAC30;</a:t>
            </a:r>
          </a:p>
          <a:p>
            <a:pPr algn="l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BC99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623300" y="2874645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9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300" y="370903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300" y="3291840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03580" y="261429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7" name="文本框 6"/>
          <p:cNvSpPr txBox="1"/>
          <p:nvPr userDrawn="1"/>
        </p:nvSpPr>
        <p:spPr>
          <a:xfrm>
            <a:off x="703580" y="2874645"/>
            <a:ext cx="7602220" cy="922020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Improves blood lipid levels</a:t>
            </a: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Reduces inflammation levels</a:t>
            </a: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Modulates gut microbiota composition</a:t>
            </a: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Increases short-chain fatty acid (SCFA) levels</a:t>
            </a:r>
          </a:p>
        </p:txBody>
      </p:sp>
      <p:graphicFrame>
        <p:nvGraphicFramePr>
          <p:cNvPr id="4" name="表格 3"/>
          <p:cNvGraphicFramePr/>
          <p:nvPr>
            <p:custDataLst>
              <p:tags r:id="rId2"/>
            </p:custDataLst>
          </p:nvPr>
        </p:nvGraphicFramePr>
        <p:xfrm>
          <a:off x="703580" y="5502910"/>
          <a:ext cx="5856605" cy="1200785"/>
        </p:xfrm>
        <a:graphic>
          <a:graphicData uri="http://schemas.openxmlformats.org/drawingml/2006/table">
            <a:tbl>
              <a:tblPr/>
              <a:tblGrid>
                <a:gridCol w="27089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476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LRa05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 ChiCTR2300073308</a:t>
                      </a: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             NCT06901791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BL21+BBr60+Lp90+BLa36+LC89+CCFM7902+BAC30: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NCT06873412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7025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NCT06629441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zh-CN" altLang="en-US" sz="900" b="0" dirty="0">
                        <a:solidFill>
                          <a:srgbClr val="000000"/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8037919" y="1300057"/>
            <a:ext cx="3649017" cy="5810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Edible Mushroom Concentrate Powder (Agaricus bisporus)</a:t>
            </a:r>
          </a:p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Potato Starch</a:t>
            </a:r>
          </a:p>
          <a:p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7431405" cy="706755"/>
            <a:chOff x="400" y="1020"/>
            <a:chExt cx="11703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9768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Blood Pressure Homeostasis Support</a:t>
              </a:r>
              <a:endParaRPr lang="en-US" altLang="zh-CN" sz="2000" b="1" i="0" u="none" strike="noStrike" dirty="0">
                <a:solidFill>
                  <a:srgbClr val="000000"/>
                </a:solidFill>
                <a:effectLst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88940" y="5235575"/>
            <a:ext cx="6379845" cy="737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After 6 weeks of probiotic treatment,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HDL-C was significantly increased</a:t>
            </a: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 and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FBG was significantly decreased </a:t>
            </a: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compared with placebo.</a:t>
            </a:r>
          </a:p>
        </p:txBody>
      </p:sp>
      <p:grpSp>
        <p:nvGrpSpPr>
          <p:cNvPr id="27" name="组合 26"/>
          <p:cNvGrpSpPr/>
          <p:nvPr/>
        </p:nvGrpSpPr>
        <p:grpSpPr>
          <a:xfrm>
            <a:off x="4811765" y="2104833"/>
            <a:ext cx="7642997" cy="3254124"/>
            <a:chOff x="4795640" y="2662720"/>
            <a:chExt cx="7642997" cy="3254124"/>
          </a:xfrm>
        </p:grpSpPr>
        <p:pic>
          <p:nvPicPr>
            <p:cNvPr id="9" name="图片 8" descr="图表&#10;&#10;描述已自动生成"/>
            <p:cNvPicPr>
              <a:picLocks noChangeAspect="1"/>
            </p:cNvPicPr>
            <p:nvPr/>
          </p:nvPicPr>
          <p:blipFill rotWithShape="1">
            <a:blip r:embed="rId11" cstate="email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b="24401"/>
            <a:stretch>
              <a:fillRect/>
            </a:stretch>
          </p:blipFill>
          <p:spPr>
            <a:xfrm>
              <a:off x="4795640" y="2662720"/>
              <a:ext cx="2697411" cy="2916329"/>
            </a:xfrm>
            <a:prstGeom prst="rect">
              <a:avLst/>
            </a:prstGeom>
          </p:spPr>
        </p:pic>
        <p:pic>
          <p:nvPicPr>
            <p:cNvPr id="10" name="图片 9" descr="图表&#10;&#10;描述已自动生成"/>
            <p:cNvPicPr>
              <a:picLocks noChangeAspect="1"/>
            </p:cNvPicPr>
            <p:nvPr/>
          </p:nvPicPr>
          <p:blipFill rotWithShape="1">
            <a:blip r:embed="rId12" cstate="email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l="-5086" b="20804"/>
            <a:stretch>
              <a:fillRect/>
            </a:stretch>
          </p:blipFill>
          <p:spPr>
            <a:xfrm>
              <a:off x="9505996" y="2662720"/>
              <a:ext cx="2932641" cy="3017185"/>
            </a:xfrm>
            <a:prstGeom prst="rect">
              <a:avLst/>
            </a:prstGeom>
          </p:spPr>
        </p:pic>
        <p:pic>
          <p:nvPicPr>
            <p:cNvPr id="11" name="图片 10" descr="图表&#10;&#10;描述已自动生成"/>
            <p:cNvPicPr>
              <a:picLocks noChangeAspect="1"/>
            </p:cNvPicPr>
            <p:nvPr/>
          </p:nvPicPr>
          <p:blipFill rotWithShape="1">
            <a:blip r:embed="rId13" cstate="email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b="19675"/>
            <a:stretch>
              <a:fillRect/>
            </a:stretch>
          </p:blipFill>
          <p:spPr>
            <a:xfrm>
              <a:off x="7214249" y="2717959"/>
              <a:ext cx="2537060" cy="3198885"/>
            </a:xfrm>
            <a:prstGeom prst="rect">
              <a:avLst/>
            </a:prstGeom>
          </p:spPr>
        </p:pic>
        <p:sp>
          <p:nvSpPr>
            <p:cNvPr id="15" name="圆角矩形 14"/>
            <p:cNvSpPr/>
            <p:nvPr/>
          </p:nvSpPr>
          <p:spPr>
            <a:xfrm rot="5400000">
              <a:off x="8549278" y="2165808"/>
              <a:ext cx="349654" cy="65025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宋体" pitchFamily="2" charset="-122"/>
                <a:cs typeface="+mn-cs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5341138" y="5286597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Placebo</a:t>
              </a: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6282826" y="5286597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Probiotic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03252" y="5229395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Placebo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8544940" y="5229395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Probiotic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0187214" y="5191696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Placebo</a:t>
              </a: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1128902" y="5191696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503050405090304" pitchFamily="18" charset="0"/>
                  <a:ea typeface="宋体" pitchFamily="2" charset="-122"/>
                  <a:cs typeface="Times New Roman" panose="02020503050405090304" pitchFamily="18" charset="0"/>
                </a:rPr>
                <a:t>Probiotic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endParaRPr>
            </a:p>
          </p:txBody>
        </p:sp>
      </p:grpSp>
      <p:sp>
        <p:nvSpPr>
          <p:cNvPr id="14" name="圆角矩形 13"/>
          <p:cNvSpPr/>
          <p:nvPr/>
        </p:nvSpPr>
        <p:spPr>
          <a:xfrm>
            <a:off x="732124" y="1489052"/>
            <a:ext cx="3816350" cy="4685338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92D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910497" y="2037927"/>
            <a:ext cx="3637977" cy="46596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2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Improved blood lipid profiles and supported blood pressure homeostasis, contributing to overall cardiometabolic health</a:t>
            </a:r>
          </a:p>
          <a:p>
            <a:pPr marL="285750" indent="-285750" fontAlgn="auto">
              <a:lnSpc>
                <a:spcPct val="12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Promoted glucose regulation, lowered fasting blood glucose, HbA1c and insulin levels</a:t>
            </a:r>
          </a:p>
          <a:p>
            <a:pPr marL="285750" indent="-285750" fontAlgn="auto">
              <a:lnSpc>
                <a:spcPct val="12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Reduced systemic inflammation and regulated immune factor levels, maintaining a balanced immune and inflammatory state</a:t>
            </a:r>
          </a:p>
          <a:p>
            <a:pPr marL="285750" indent="-285750" fontAlgn="auto">
              <a:lnSpc>
                <a:spcPct val="12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Gut microbiota composition was modulated and short-chain fatty acid (SCFA) production increased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1200737" y="1639035"/>
            <a:ext cx="28790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noProof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</a:p>
        </p:txBody>
      </p:sp>
      <p:grpSp>
        <p:nvGrpSpPr>
          <p:cNvPr id="20" name="组合 19"/>
          <p:cNvGrpSpPr/>
          <p:nvPr>
            <p:custDataLst>
              <p:tags r:id="rId1"/>
            </p:custDataLst>
          </p:nvPr>
        </p:nvGrpSpPr>
        <p:grpSpPr>
          <a:xfrm>
            <a:off x="5478172" y="1652356"/>
            <a:ext cx="938335" cy="508256"/>
            <a:chOff x="6928" y="1490"/>
            <a:chExt cx="1737" cy="809"/>
          </a:xfrm>
        </p:grpSpPr>
        <p:sp>
          <p:nvSpPr>
            <p:cNvPr id="32" name="文本框 31"/>
            <p:cNvSpPr txBox="1"/>
            <p:nvPr>
              <p:custDataLst>
                <p:tags r:id="rId8"/>
              </p:custDataLst>
            </p:nvPr>
          </p:nvSpPr>
          <p:spPr>
            <a:xfrm>
              <a:off x="6928" y="1490"/>
              <a:ext cx="1737" cy="6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noAutofit/>
            </a:bodyPr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endParaRPr>
            </a:p>
            <a:p>
              <a:pPr algn="ctr"/>
              <a:r>
                <a:rPr 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6 </a:t>
              </a:r>
              <a:r>
                <a: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weeks</a:t>
              </a:r>
            </a:p>
          </p:txBody>
        </p:sp>
        <p:sp>
          <p:nvSpPr>
            <p:cNvPr id="22" name="圆角矩形 21"/>
            <p:cNvSpPr/>
            <p:nvPr>
              <p:custDataLst>
                <p:tags r:id="rId9"/>
              </p:custDataLst>
            </p:nvPr>
          </p:nvSpPr>
          <p:spPr>
            <a:xfrm>
              <a:off x="6928" y="1828"/>
              <a:ext cx="1737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>
            <p:custDataLst>
              <p:tags r:id="rId2"/>
            </p:custDataLst>
          </p:nvPr>
        </p:nvGrpSpPr>
        <p:grpSpPr>
          <a:xfrm>
            <a:off x="7771157" y="1652356"/>
            <a:ext cx="938335" cy="508256"/>
            <a:chOff x="6928" y="1490"/>
            <a:chExt cx="1737" cy="809"/>
          </a:xfrm>
        </p:grpSpPr>
        <p:sp>
          <p:nvSpPr>
            <p:cNvPr id="24" name="文本框 23"/>
            <p:cNvSpPr txBox="1"/>
            <p:nvPr>
              <p:custDataLst>
                <p:tags r:id="rId6"/>
              </p:custDataLst>
            </p:nvPr>
          </p:nvSpPr>
          <p:spPr>
            <a:xfrm>
              <a:off x="6928" y="1490"/>
              <a:ext cx="1737" cy="6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noAutofit/>
            </a:bodyPr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endParaRPr>
            </a:p>
            <a:p>
              <a:pPr algn="ctr"/>
              <a:r>
                <a:rPr 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6 </a:t>
              </a:r>
              <a:r>
                <a: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weeks</a:t>
              </a:r>
            </a:p>
          </p:txBody>
        </p:sp>
        <p:sp>
          <p:nvSpPr>
            <p:cNvPr id="25" name="圆角矩形 24"/>
            <p:cNvSpPr/>
            <p:nvPr>
              <p:custDataLst>
                <p:tags r:id="rId7"/>
              </p:custDataLst>
            </p:nvPr>
          </p:nvSpPr>
          <p:spPr>
            <a:xfrm>
              <a:off x="6928" y="1828"/>
              <a:ext cx="1737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" name="组合 27"/>
          <p:cNvGrpSpPr/>
          <p:nvPr>
            <p:custDataLst>
              <p:tags r:id="rId3"/>
            </p:custDataLst>
          </p:nvPr>
        </p:nvGrpSpPr>
        <p:grpSpPr>
          <a:xfrm>
            <a:off x="10249562" y="1639021"/>
            <a:ext cx="938335" cy="508256"/>
            <a:chOff x="6928" y="1490"/>
            <a:chExt cx="1737" cy="809"/>
          </a:xfrm>
        </p:grpSpPr>
        <p:sp>
          <p:nvSpPr>
            <p:cNvPr id="29" name="文本框 28"/>
            <p:cNvSpPr txBox="1"/>
            <p:nvPr>
              <p:custDataLst>
                <p:tags r:id="rId4"/>
              </p:custDataLst>
            </p:nvPr>
          </p:nvSpPr>
          <p:spPr>
            <a:xfrm>
              <a:off x="6928" y="1490"/>
              <a:ext cx="1737" cy="6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noAutofit/>
            </a:bodyPr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endParaRPr>
            </a:p>
            <a:p>
              <a:pPr algn="ctr"/>
              <a:r>
                <a:rPr 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12 </a:t>
              </a:r>
              <a:r>
                <a: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weeks</a:t>
              </a:r>
            </a:p>
          </p:txBody>
        </p:sp>
        <p:sp>
          <p:nvSpPr>
            <p:cNvPr id="30" name="圆角矩形 29"/>
            <p:cNvSpPr/>
            <p:nvPr>
              <p:custDataLst>
                <p:tags r:id="rId5"/>
              </p:custDataLst>
            </p:nvPr>
          </p:nvSpPr>
          <p:spPr>
            <a:xfrm>
              <a:off x="6928" y="1828"/>
              <a:ext cx="1737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732124" y="6229852"/>
            <a:ext cx="622662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+mn-cs"/>
              </a:rPr>
              <a:t>DOI: </a:t>
            </a:r>
            <a:r>
              <a:rPr kumimoji="0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+mn-cs"/>
                <a:hlinkClick r:id="rId14"/>
              </a:rPr>
              <a:t>10.4239/wjd.v16.i7.106821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11640185" cy="706755"/>
            <a:chOff x="400" y="1020"/>
            <a:chExt cx="18331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6396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71755" algn="l" defTabSz="914400" rtl="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Integrated Management of Hypertension, Hyperglycemia, and Hyperlipidemia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241550"/>
            <a:ext cx="11179810" cy="2175566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543599" y="5017644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543599" y="4546952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905760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99" y="1124586"/>
            <a:ext cx="6369050" cy="1116965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Bifidobacterium breve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BBr60;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Lacticaseibacillus rhamnosus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LRa05;</a:t>
            </a:r>
          </a:p>
          <a:p>
            <a:pPr algn="l">
              <a:lnSpc>
                <a:spcPct val="150000"/>
              </a:lnSpc>
            </a:pPr>
            <a:r>
              <a:rPr lang="en-US" altLang="zh-CN" sz="1200" i="1">
                <a:solidFill>
                  <a:srgbClr val="234423"/>
                </a:solidFill>
              </a:rPr>
              <a:t>Bifidobacterium longum</a:t>
            </a:r>
            <a:r>
              <a:rPr lang="en-US" altLang="zh-CN" sz="1200">
                <a:solidFill>
                  <a:srgbClr val="234423"/>
                </a:solidFill>
              </a:rPr>
              <a:t> subsp. </a:t>
            </a:r>
            <a:r>
              <a:rPr lang="en-US" altLang="zh-CN" sz="1200" i="1">
                <a:solidFill>
                  <a:srgbClr val="234423"/>
                </a:solidFill>
              </a:rPr>
              <a:t>longum </a:t>
            </a:r>
            <a:r>
              <a:rPr lang="en-US" altLang="zh-CN" sz="1200" b="1">
                <a:solidFill>
                  <a:srgbClr val="234423"/>
                </a:solidFill>
              </a:rPr>
              <a:t>BL21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;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Bifidobacterium animalis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subsp.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 lactis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BLa80;</a:t>
            </a:r>
          </a:p>
          <a:p>
            <a:pPr algn="l">
              <a:lnSpc>
                <a:spcPct val="15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Limosilactobacillus reuteri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LR08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BC99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623300" y="2555875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300" y="339026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300" y="2973070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03580" y="231838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7" name="文本框 6"/>
          <p:cNvSpPr txBox="1"/>
          <p:nvPr userDrawn="1"/>
        </p:nvSpPr>
        <p:spPr>
          <a:xfrm>
            <a:off x="703580" y="2646045"/>
            <a:ext cx="7559675" cy="922020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 marL="285750" marR="0" lvl="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SzTx/>
              <a:buFont typeface="Wingdings" panose="05000000000000000000" charset="0"/>
              <a:buChar char="l"/>
              <a:defRPr/>
            </a:pPr>
            <a:r>
              <a:rPr kumimoji="1" lang="en-US" altLang="zh-CN" sz="1400" b="1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Modulates lipid metabolism to support healthy blood lipid levels</a:t>
            </a:r>
            <a:endParaRPr kumimoji="1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marL="285750" marR="0" lvl="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SzTx/>
              <a:buFont typeface="Wingdings" panose="05000000000000000000" charset="0"/>
              <a:buChar char="l"/>
              <a:defRPr/>
            </a:pPr>
            <a:r>
              <a:rPr kumimoji="1" lang="en-US" altLang="zh-CN" sz="1400" b="1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Improves gastrointestinal function to enhance glucose–lipid regulation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Balances immune factors to reduce metabolic inflammation and improve metabolic resilience</a:t>
            </a: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Regulates gut microbiota composition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indent="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None/>
            </a:pP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646695" y="5426514"/>
          <a:ext cx="6010275" cy="1240916"/>
        </p:xfrm>
        <a:graphic>
          <a:graphicData uri="http://schemas.openxmlformats.org/drawingml/2006/table">
            <a:tbl>
              <a:tblPr/>
              <a:tblGrid>
                <a:gridCol w="32645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57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ChiCTR2300073412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LRa05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ChiCTR2300073308</a:t>
                      </a: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             NCT06901791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651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BBr60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NCT06305650, NCT06196892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LR08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ChiCTR2300073299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1865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NCT06307821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zh-CN" altLang="en-US" sz="900" b="0" dirty="0">
                        <a:solidFill>
                          <a:srgbClr val="000000"/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7166610" y="1200150"/>
            <a:ext cx="4714240" cy="5810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Turmeric Powder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</a:rPr>
              <a:t>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Vitamin D3</a:t>
            </a:r>
            <a:endParaRPr lang="en-US" altLang="en-US" sz="1200" b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Potato Starch</a:t>
            </a:r>
          </a:p>
          <a:p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11520805" cy="398780"/>
            <a:chOff x="400" y="1020"/>
            <a:chExt cx="1814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6208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Integrated Management of Hypertension, Hyperglycemia, and Hyperlipidemia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655154" y="5089321"/>
            <a:ext cx="5576890" cy="73723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  <a:sym typeface="+mn-ea"/>
              </a:rPr>
              <a:t>Compared with placebo, probiotic intervention </a:t>
            </a:r>
            <a:r>
              <a:rPr kumimoji="1" lang="en-US" altLang="zh-CN" sz="1400" b="1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  <a:sym typeface="+mn-ea"/>
              </a:rPr>
              <a:t>significantly reduced participants’ uric acid levels</a:t>
            </a:r>
            <a:r>
              <a:rPr kumimoji="1" lang="en-US" altLang="zh-CN" sz="140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  <a:sym typeface="+mn-ea"/>
              </a:rPr>
              <a:t>. In addition, the intervention markedly </a:t>
            </a:r>
            <a:r>
              <a:rPr kumimoji="1" lang="en-US" altLang="zh-CN" sz="1400" b="1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  <a:sym typeface="+mn-ea"/>
              </a:rPr>
              <a:t>increased high-density lipoprotein (HDL) levels. </a:t>
            </a:r>
            <a:endParaRPr kumimoji="1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charset="-122"/>
              <a:cs typeface="Arial" panose="020B0604020202090204" pitchFamily="34" charset="0"/>
              <a:sym typeface="+mn-ea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4500052" y="1923790"/>
            <a:ext cx="2611585" cy="2858955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831623" y="1989316"/>
            <a:ext cx="3056798" cy="2727899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9602341" y="1906248"/>
            <a:ext cx="2748210" cy="2858953"/>
          </a:xfrm>
          <a:prstGeom prst="rect">
            <a:avLst/>
          </a:prstGeom>
        </p:spPr>
      </p:pic>
      <p:sp>
        <p:nvSpPr>
          <p:cNvPr id="28" name="圆角矩形 27"/>
          <p:cNvSpPr/>
          <p:nvPr/>
        </p:nvSpPr>
        <p:spPr>
          <a:xfrm rot="5400000">
            <a:off x="5672548" y="3905780"/>
            <a:ext cx="378208" cy="173486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sp>
        <p:nvSpPr>
          <p:cNvPr id="29" name="圆角矩形 28"/>
          <p:cNvSpPr/>
          <p:nvPr/>
        </p:nvSpPr>
        <p:spPr>
          <a:xfrm rot="5400000">
            <a:off x="8277936" y="3567447"/>
            <a:ext cx="409429" cy="237453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sp>
        <p:nvSpPr>
          <p:cNvPr id="30" name="圆角矩形 29"/>
          <p:cNvSpPr/>
          <p:nvPr/>
        </p:nvSpPr>
        <p:spPr>
          <a:xfrm rot="5400000">
            <a:off x="10773007" y="3680896"/>
            <a:ext cx="462090" cy="21477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4842109" y="4579639"/>
            <a:ext cx="1063098" cy="298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Placebo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5783797" y="4579639"/>
            <a:ext cx="1063098" cy="298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Probiotic</a:t>
            </a:r>
            <a:endParaRPr kumimoji="1" lang="zh-CN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宋体" pitchFamily="2" charset="-122"/>
              <a:cs typeface="Times New Roman" panose="02020503050405090304" pitchFamily="18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0168994" y="4522298"/>
            <a:ext cx="1063098" cy="298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Placebo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11073766" y="4522298"/>
            <a:ext cx="1063098" cy="298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Probiotic</a:t>
            </a:r>
            <a:endParaRPr kumimoji="1" lang="zh-CN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宋体" pitchFamily="2" charset="-122"/>
              <a:cs typeface="Times New Roman" panose="02020503050405090304" pitchFamily="18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647205" y="4542875"/>
            <a:ext cx="919912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Placebo_Post</a:t>
            </a:r>
            <a:endParaRPr kumimoji="1" lang="zh-CN" altLang="en-US" sz="7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宋体" pitchFamily="2" charset="-122"/>
              <a:cs typeface="Times New Roman" panose="02020503050405090304" pitchFamily="18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088893" y="4542923"/>
            <a:ext cx="919912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Placebo_Pre</a:t>
            </a:r>
            <a:endParaRPr kumimoji="1" lang="zh-CN" altLang="en-US" sz="7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宋体" pitchFamily="2" charset="-122"/>
              <a:cs typeface="Times New Roman" panose="02020503050405090304" pitchFamily="18" charset="0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8213858" y="4541429"/>
            <a:ext cx="919912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Probio_Pre</a:t>
            </a:r>
            <a:endParaRPr kumimoji="1" lang="zh-CN" altLang="en-US" sz="7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宋体" pitchFamily="2" charset="-122"/>
              <a:cs typeface="Times New Roman" panose="0202050305040509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746570" y="4541429"/>
            <a:ext cx="919912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Probio _Post</a:t>
            </a:r>
            <a:endParaRPr kumimoji="1" lang="zh-CN" altLang="en-US" sz="7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宋体" pitchFamily="2" charset="-122"/>
              <a:cs typeface="Times New Roman" panose="02020503050405090304" pitchFamily="18" charset="0"/>
            </a:endParaRPr>
          </a:p>
        </p:txBody>
      </p:sp>
      <p:sp>
        <p:nvSpPr>
          <p:cNvPr id="41" name="圆角矩形 40"/>
          <p:cNvSpPr/>
          <p:nvPr/>
        </p:nvSpPr>
        <p:spPr>
          <a:xfrm>
            <a:off x="6895496" y="2770560"/>
            <a:ext cx="126177" cy="102332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sp>
        <p:nvSpPr>
          <p:cNvPr id="42" name="文本框 41"/>
          <p:cNvSpPr txBox="1"/>
          <p:nvPr/>
        </p:nvSpPr>
        <p:spPr>
          <a:xfrm rot="16200000">
            <a:off x="5511618" y="3173115"/>
            <a:ext cx="28942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Uric Acid (</a:t>
            </a:r>
            <a:r>
              <a:rPr kumimoji="1" lang="en-US" altLang="zh-CN" sz="1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μmol</a:t>
            </a:r>
            <a:r>
              <a:rPr kumimoji="1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/L, Male)</a:t>
            </a:r>
            <a:endParaRPr kumimoji="1" lang="zh-CN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宋体" pitchFamily="2" charset="-122"/>
              <a:cs typeface="Times New Roman" panose="02020503050405090304" pitchFamily="18" charset="0"/>
            </a:endParaRPr>
          </a:p>
        </p:txBody>
      </p:sp>
      <p:sp>
        <p:nvSpPr>
          <p:cNvPr id="44" name="圆角矩形 43"/>
          <p:cNvSpPr/>
          <p:nvPr/>
        </p:nvSpPr>
        <p:spPr>
          <a:xfrm>
            <a:off x="9666481" y="2547811"/>
            <a:ext cx="221939" cy="148686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sp>
        <p:nvSpPr>
          <p:cNvPr id="48" name="文本框 47"/>
          <p:cNvSpPr txBox="1"/>
          <p:nvPr/>
        </p:nvSpPr>
        <p:spPr>
          <a:xfrm rot="16200000">
            <a:off x="8410484" y="3188405"/>
            <a:ext cx="28942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HDL (</a:t>
            </a:r>
            <a:r>
              <a:rPr kumimoji="1" lang="en-US" altLang="zh-CN" sz="1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μmol</a:t>
            </a:r>
            <a:r>
              <a:rPr kumimoji="1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/L)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en-US" altLang="zh-CN" sz="1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宋体" pitchFamily="2" charset="-122"/>
              <a:cs typeface="Times New Roman" panose="02020503050405090304" pitchFamily="18" charset="0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709295" y="1644650"/>
            <a:ext cx="3277870" cy="470408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92D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50265" y="2115820"/>
            <a:ext cx="3138170" cy="3505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30000"/>
              </a:lnSpc>
              <a:spcAft>
                <a:spcPts val="1200"/>
              </a:spcAft>
              <a:buFont typeface="Arial" panose="020B060402020209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Regulated lipid metabolism and supported blood lipid homeostasis</a:t>
            </a:r>
          </a:p>
          <a:p>
            <a:pPr marL="285750" indent="-285750" fontAlgn="auto">
              <a:lnSpc>
                <a:spcPct val="130000"/>
              </a:lnSpc>
              <a:spcAft>
                <a:spcPts val="1200"/>
              </a:spcAft>
              <a:buFont typeface="Arial" panose="020B060402020209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Improved gastrointestinal health and optimized digestion and nutrient absorption</a:t>
            </a:r>
          </a:p>
          <a:p>
            <a:pPr marL="285750" indent="-285750" fontAlgn="auto">
              <a:lnSpc>
                <a:spcPct val="130000"/>
              </a:lnSpc>
              <a:spcAft>
                <a:spcPts val="1200"/>
              </a:spcAft>
              <a:buFont typeface="Arial" panose="020B060402020209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Modulated gut microbiota composition, contributing to integrated management of cardiometabolic risk factors</a:t>
            </a:r>
          </a:p>
          <a:p>
            <a:pPr marL="285750" indent="-285750" fontAlgn="auto">
              <a:lnSpc>
                <a:spcPct val="130000"/>
              </a:lnSpc>
              <a:spcAft>
                <a:spcPts val="1200"/>
              </a:spcAft>
              <a:buFont typeface="Arial" panose="020B060402020209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Balanced immune factor levels, enhancing metabolic resilience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18515" y="1747520"/>
            <a:ext cx="28790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noProof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4532845" y="2917335"/>
            <a:ext cx="181870" cy="102332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sp>
        <p:nvSpPr>
          <p:cNvPr id="11" name="文本框 10"/>
          <p:cNvSpPr txBox="1"/>
          <p:nvPr/>
        </p:nvSpPr>
        <p:spPr>
          <a:xfrm rot="16200000">
            <a:off x="3659146" y="3230155"/>
            <a:ext cx="19270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Uric acid</a:t>
            </a:r>
            <a:r>
              <a:rPr kumimoji="1" lang="zh-CN" altLang="en-US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 </a:t>
            </a:r>
            <a:r>
              <a:rPr kumimoji="1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(</a:t>
            </a:r>
            <a:r>
              <a:rPr kumimoji="1" lang="en-US" altLang="zh-CN" sz="1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μmol</a:t>
            </a:r>
            <a:r>
              <a:rPr kumimoji="1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/L)</a:t>
            </a:r>
            <a:endParaRPr kumimoji="1" lang="zh-CN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宋体" pitchFamily="2" charset="-122"/>
              <a:cs typeface="Times New Roman" panose="02020503050405090304" pitchFamily="18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18515" y="6374854"/>
            <a:ext cx="617764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highlight>
                  <a:srgbClr val="000000">
                    <a:alpha val="0"/>
                  </a:srgbClr>
                </a:highlight>
                <a:uLnTx/>
                <a:uFillTx/>
                <a:latin typeface="Arial" panose="020B0604020202090204"/>
                <a:ea typeface="黑体" panose="02010609060101010101" charset="-122"/>
                <a:cs typeface="+mn-cs"/>
                <a:hlinkClick r:id="rId5"/>
              </a:rPr>
              <a:t>DOI:</a:t>
            </a:r>
            <a:r>
              <a:rPr kumimoji="0" lang="zh-CN" alt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highlight>
                  <a:srgbClr val="000000">
                    <a:alpha val="0"/>
                  </a:srgbClr>
                </a:highlight>
                <a:uLnTx/>
                <a:uFillTx/>
                <a:latin typeface="Arial" panose="020B0604020202090204"/>
                <a:ea typeface="黑体" panose="02010609060101010101" charset="-122"/>
                <a:cs typeface="+mn-cs"/>
                <a:hlinkClick r:id="rId5"/>
              </a:rPr>
              <a:t> </a:t>
            </a:r>
            <a:r>
              <a:rPr kumimoji="0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highlight>
                  <a:srgbClr val="000000">
                    <a:alpha val="0"/>
                  </a:srgbClr>
                </a:highlight>
                <a:uLnTx/>
                <a:uFillTx/>
                <a:latin typeface="Arial" panose="020B0604020202090204"/>
                <a:ea typeface="黑体" panose="02010609060101010101" charset="-122"/>
                <a:cs typeface="+mn-cs"/>
                <a:hlinkClick r:id="rId5"/>
              </a:rPr>
              <a:t>https://doi.org/10.3390/ijms252010871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椭圆 21"/>
          <p:cNvSpPr/>
          <p:nvPr/>
        </p:nvSpPr>
        <p:spPr>
          <a:xfrm>
            <a:off x="356235" y="5723890"/>
            <a:ext cx="1586865" cy="949960"/>
          </a:xfrm>
          <a:prstGeom prst="ellipse">
            <a:avLst/>
          </a:prstGeom>
          <a:solidFill>
            <a:srgbClr val="FFFCCF"/>
          </a:solidFill>
          <a:ln>
            <a:solidFill>
              <a:srgbClr val="EDD478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3170" y="57785"/>
            <a:ext cx="3362325" cy="64198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304483" y="2292092"/>
            <a:ext cx="11466600" cy="3007413"/>
          </a:xfrm>
          <a:prstGeom prst="rect">
            <a:avLst/>
          </a:prstGeom>
          <a:solidFill>
            <a:srgbClr val="FFFC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5" name="图片 4" descr="资源 10@4x"/>
          <p:cNvPicPr>
            <a:picLocks noChangeAspect="1"/>
          </p:cNvPicPr>
          <p:nvPr/>
        </p:nvPicPr>
        <p:blipFill>
          <a:blip r:embed="rId6"/>
          <a:srcRect l="22134" b="25892"/>
          <a:stretch>
            <a:fillRect/>
          </a:stretch>
        </p:blipFill>
        <p:spPr>
          <a:xfrm>
            <a:off x="304800" y="2277745"/>
            <a:ext cx="5210175" cy="2998470"/>
          </a:xfrm>
          <a:prstGeom prst="rect">
            <a:avLst/>
          </a:prstGeom>
        </p:spPr>
      </p:pic>
      <p:cxnSp>
        <p:nvCxnSpPr>
          <p:cNvPr id="8" name="直线连接符 7"/>
          <p:cNvCxnSpPr/>
          <p:nvPr/>
        </p:nvCxnSpPr>
        <p:spPr>
          <a:xfrm>
            <a:off x="235374" y="2082384"/>
            <a:ext cx="11535741" cy="0"/>
          </a:xfrm>
          <a:prstGeom prst="line">
            <a:avLst/>
          </a:prstGeom>
          <a:ln w="12700">
            <a:solidFill>
              <a:srgbClr val="5E3D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5082540" y="2698750"/>
            <a:ext cx="6690995" cy="2520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40000"/>
              </a:lnSpc>
              <a:buClr>
                <a:srgbClr val="843C0B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6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Improvement of Constipation and Bowel Movement Difficulty</a:t>
            </a:r>
          </a:p>
          <a:p>
            <a:pPr marL="285750" indent="-285750" fontAlgn="auto">
              <a:lnSpc>
                <a:spcPct val="140000"/>
              </a:lnSpc>
              <a:buClr>
                <a:srgbClr val="843C0B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6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Diarrhea Symptom Relief</a:t>
            </a:r>
          </a:p>
          <a:p>
            <a:pPr marL="285750" indent="-285750" fontAlgn="auto">
              <a:lnSpc>
                <a:spcPct val="140000"/>
              </a:lnSpc>
              <a:buClr>
                <a:srgbClr val="843C0B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6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Gastric Protection and Helicobacter pylori Management Support</a:t>
            </a:r>
          </a:p>
          <a:p>
            <a:pPr marL="285750" indent="-285750" fontAlgn="auto">
              <a:lnSpc>
                <a:spcPct val="140000"/>
              </a:lnSpc>
              <a:buClr>
                <a:srgbClr val="843C0B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6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Regulation of Constipation-Predominant (IBS-C)</a:t>
            </a:r>
          </a:p>
          <a:p>
            <a:pPr marL="285750" indent="-285750" fontAlgn="auto">
              <a:lnSpc>
                <a:spcPct val="140000"/>
              </a:lnSpc>
              <a:buClr>
                <a:srgbClr val="843C0B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6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Gastrointestinal Motility Regulation</a:t>
            </a:r>
          </a:p>
          <a:p>
            <a:pPr marL="285750" indent="-285750" fontAlgn="auto">
              <a:lnSpc>
                <a:spcPct val="140000"/>
              </a:lnSpc>
              <a:buClr>
                <a:srgbClr val="843C0B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6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Support for Chemo- and Radiotherapy-Assoc. Intestinal Injury</a:t>
            </a:r>
          </a:p>
          <a:p>
            <a:pPr marL="285750" indent="-285750" fontAlgn="auto">
              <a:lnSpc>
                <a:spcPct val="140000"/>
              </a:lnSpc>
              <a:buClr>
                <a:srgbClr val="843C0B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6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Gut Microbiota Homeostasis Regulation</a:t>
            </a:r>
          </a:p>
        </p:txBody>
      </p:sp>
      <p:cxnSp>
        <p:nvCxnSpPr>
          <p:cNvPr id="14" name="直线连接符 13"/>
          <p:cNvCxnSpPr/>
          <p:nvPr/>
        </p:nvCxnSpPr>
        <p:spPr>
          <a:xfrm>
            <a:off x="235334" y="5504320"/>
            <a:ext cx="11535741" cy="0"/>
          </a:xfrm>
          <a:prstGeom prst="line">
            <a:avLst/>
          </a:prstGeom>
          <a:ln w="12700">
            <a:solidFill>
              <a:srgbClr val="5E3D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 descr="徽标&#10;&#10;AI 生成的内容可能不正确。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7805" y="6308090"/>
            <a:ext cx="452755" cy="370205"/>
          </a:xfrm>
          <a:prstGeom prst="rect">
            <a:avLst/>
          </a:prstGeom>
        </p:spPr>
      </p:pic>
      <p:pic>
        <p:nvPicPr>
          <p:cNvPr id="10" name="图片 9" descr="资源 40@10x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29625" y="6340475"/>
            <a:ext cx="540385" cy="339090"/>
          </a:xfrm>
          <a:prstGeom prst="rect">
            <a:avLst/>
          </a:prstGeom>
        </p:spPr>
      </p:pic>
      <p:pic>
        <p:nvPicPr>
          <p:cNvPr id="81" name="图片 80" descr="徽标, 公司名称&#10;&#10;描述已自动生成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9845" y="6181725"/>
            <a:ext cx="622935" cy="622935"/>
          </a:xfrm>
          <a:prstGeom prst="rect">
            <a:avLst/>
          </a:prstGeom>
        </p:spPr>
      </p:pic>
      <p:pic>
        <p:nvPicPr>
          <p:cNvPr id="83" name="图片 82" descr="徽标, 公司名称&#10;&#10;描述已自动生成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1" t="12846" r="12731" b="13769"/>
          <a:stretch>
            <a:fillRect/>
          </a:stretch>
        </p:blipFill>
        <p:spPr>
          <a:xfrm>
            <a:off x="11405870" y="6264275"/>
            <a:ext cx="474345" cy="456565"/>
          </a:xfrm>
          <a:prstGeom prst="rect">
            <a:avLst/>
          </a:prstGeom>
        </p:spPr>
      </p:pic>
      <p:pic>
        <p:nvPicPr>
          <p:cNvPr id="55" name="图片 55" descr="BHGDGJFCHAJHC-UeyK2jk2oA"/>
          <p:cNvPicPr>
            <a:picLocks noChangeAspect="1"/>
          </p:cNvPicPr>
          <p:nvPr/>
        </p:nvPicPr>
        <p:blipFill>
          <a:blip r:embed="rId1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761980" y="6227445"/>
            <a:ext cx="580390" cy="580390"/>
          </a:xfrm>
          <a:prstGeom prst="rect">
            <a:avLst/>
          </a:prstGeom>
        </p:spPr>
      </p:pic>
      <p:pic>
        <p:nvPicPr>
          <p:cNvPr id="56" name="图片 1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667240" y="6276975"/>
            <a:ext cx="571500" cy="413385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圆角矩形 40"/>
          <p:cNvSpPr/>
          <p:nvPr userDrawn="1"/>
        </p:nvSpPr>
        <p:spPr>
          <a:xfrm>
            <a:off x="243840" y="1178560"/>
            <a:ext cx="2809240" cy="767080"/>
          </a:xfrm>
          <a:prstGeom prst="roundRect">
            <a:avLst/>
          </a:prstGeom>
          <a:solidFill>
            <a:srgbClr val="FFD359">
              <a:alpha val="60000"/>
            </a:srgbClr>
          </a:solidFill>
          <a:ln w="25400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altLang="zh-CN" sz="1600" b="1">
                <a:solidFill>
                  <a:schemeClr val="tx1">
                    <a:lumMod val="65000"/>
                    <a:lumOff val="35000"/>
                  </a:schemeClr>
                </a:solidFill>
              </a:rPr>
              <a:t>Designed specifically for gastrointestinal health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3206750" y="1303020"/>
            <a:ext cx="8006715" cy="5835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 b="1">
                <a:solidFill>
                  <a:schemeClr val="tx1">
                    <a:lumMod val="65000"/>
                    <a:lumOff val="35000"/>
                  </a:schemeClr>
                </a:solidFill>
              </a:rPr>
              <a:t>Supports gastrointestinal function and microbiome balance; helps relieve constipation and diarrhea; supports gut motility and intestinal barrier health.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5115137" y="2394567"/>
            <a:ext cx="410268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solidFill>
                  <a:srgbClr val="5E3D1C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Solutions</a:t>
            </a:r>
            <a:endParaRPr kumimoji="1" lang="en-US" altLang="zh-CN" sz="2000" b="1" dirty="0">
              <a:solidFill>
                <a:srgbClr val="5E3D1C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grpSp>
        <p:nvGrpSpPr>
          <p:cNvPr id="51" name="组合 50"/>
          <p:cNvGrpSpPr/>
          <p:nvPr>
            <p:custDataLst>
              <p:tags r:id="rId1"/>
            </p:custDataLst>
          </p:nvPr>
        </p:nvGrpSpPr>
        <p:grpSpPr>
          <a:xfrm>
            <a:off x="244157" y="5646432"/>
            <a:ext cx="1657985" cy="953135"/>
            <a:chOff x="9159318" y="2154198"/>
            <a:chExt cx="1657985" cy="953135"/>
          </a:xfrm>
        </p:grpSpPr>
        <p:sp>
          <p:nvSpPr>
            <p:cNvPr id="52" name="矩形 51"/>
            <p:cNvSpPr/>
            <p:nvPr>
              <p:custDataLst>
                <p:tags r:id="rId2"/>
              </p:custDataLst>
            </p:nvPr>
          </p:nvSpPr>
          <p:spPr>
            <a:xfrm>
              <a:off x="9159318" y="2154198"/>
              <a:ext cx="1657985" cy="95313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B9BAA"/>
                  </a:solidFill>
                </a14:hiddenFill>
              </a:ext>
            </a:extLst>
          </p:spPr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accent2">
                    <a:lumMod val="75000"/>
                  </a:schemeClr>
                </a:solidFill>
                <a:latin typeface="Arial" panose="020B0604020202090204" pitchFamily="34" charset="0"/>
                <a:ea typeface="宋体" pitchFamily="2" charset="-122"/>
              </a:endParaRPr>
            </a:p>
          </p:txBody>
        </p:sp>
        <p:sp>
          <p:nvSpPr>
            <p:cNvPr id="53" name="文本框 52"/>
            <p:cNvSpPr txBox="1"/>
            <p:nvPr>
              <p:custDataLst>
                <p:tags r:id="rId3"/>
              </p:custDataLst>
            </p:nvPr>
          </p:nvSpPr>
          <p:spPr>
            <a:xfrm>
              <a:off x="9286318" y="2363748"/>
              <a:ext cx="153098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2400" b="1" dirty="0">
                  <a:solidFill>
                    <a:srgbClr val="5E3D1C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42+</a:t>
              </a:r>
              <a:r>
                <a:rPr kumimoji="1" lang="en-US" altLang="zh-CN" sz="1600" b="1" dirty="0">
                  <a:solidFill>
                    <a:srgbClr val="5E3D1C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 </a:t>
              </a:r>
            </a:p>
            <a:p>
              <a:pPr algn="ctr"/>
              <a:r>
                <a:rPr kumimoji="1" lang="en-US" altLang="zh-CN" sz="1200" b="1" dirty="0">
                  <a:solidFill>
                    <a:srgbClr val="5E3D1C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Clinical Studies</a:t>
              </a:r>
            </a:p>
          </p:txBody>
        </p:sp>
      </p:grpSp>
      <p:sp>
        <p:nvSpPr>
          <p:cNvPr id="2" name="矩形 1"/>
          <p:cNvSpPr/>
          <p:nvPr/>
        </p:nvSpPr>
        <p:spPr>
          <a:xfrm>
            <a:off x="7357745" y="598805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5942965" y="5732780"/>
            <a:ext cx="5854065" cy="1014730"/>
            <a:chOff x="3427" y="9060"/>
            <a:chExt cx="9219" cy="1598"/>
          </a:xfrm>
        </p:grpSpPr>
        <p:sp>
          <p:nvSpPr>
            <p:cNvPr id="6" name="文本框 5"/>
            <p:cNvSpPr txBox="1"/>
            <p:nvPr/>
          </p:nvSpPr>
          <p:spPr>
            <a:xfrm>
              <a:off x="3427" y="9245"/>
              <a:ext cx="3240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i="1">
                  <a:solidFill>
                    <a:srgbClr val="5E3D1C"/>
                  </a:solidFill>
                  <a:sym typeface="+mn-ea"/>
                </a:rPr>
                <a:t> </a:t>
              </a:r>
              <a:r>
                <a:rPr lang="en-US" altLang="zh-CN" sz="1000" b="1" i="1">
                  <a:solidFill>
                    <a:srgbClr val="5E3D1C"/>
                  </a:solidFill>
                  <a:sym typeface="+mn-ea"/>
                </a:rPr>
                <a:t> </a:t>
              </a: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6866" y="9060"/>
              <a:ext cx="5780" cy="1598"/>
              <a:chOff x="6690" y="9207"/>
              <a:chExt cx="5780" cy="1598"/>
            </a:xfrm>
          </p:grpSpPr>
          <p:sp>
            <p:nvSpPr>
              <p:cNvPr id="16" name="文本框 15"/>
              <p:cNvSpPr txBox="1"/>
              <p:nvPr/>
            </p:nvSpPr>
            <p:spPr>
              <a:xfrm>
                <a:off x="9320" y="9401"/>
                <a:ext cx="3150" cy="11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b="1" dirty="0">
                    <a:solidFill>
                      <a:srgbClr val="5E3D1C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LRa05</a:t>
                </a:r>
              </a:p>
              <a:p>
                <a:pPr indent="0" algn="ctr" fontAlgn="auto"/>
                <a:r>
                  <a:rPr kumimoji="1" lang="en-US" altLang="zh-CN" sz="1200" b="1" i="1" dirty="0">
                    <a:solidFill>
                      <a:srgbClr val="5E3D1C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Lacticaseibacillus </a:t>
                </a:r>
              </a:p>
              <a:p>
                <a:pPr indent="0" algn="ctr" fontAlgn="auto"/>
                <a:r>
                  <a:rPr kumimoji="1" lang="en-US" altLang="zh-CN" sz="1200" b="1" i="1" dirty="0">
                    <a:solidFill>
                      <a:srgbClr val="5E3D1C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rhamnosus</a:t>
                </a: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6690" y="9353"/>
                <a:ext cx="2585" cy="14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800" b="1" dirty="0">
                    <a:solidFill>
                      <a:srgbClr val="5E3D1C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BLa80</a:t>
                </a:r>
                <a:endParaRPr kumimoji="1" lang="en-US" altLang="zh-CN" sz="1800" b="1" dirty="0">
                  <a:solidFill>
                    <a:srgbClr val="5E3D1C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pPr algn="ctr"/>
                <a:r>
                  <a:rPr kumimoji="1" lang="en-US" altLang="zh-CN" sz="1200" b="1" i="1" dirty="0">
                    <a:solidFill>
                      <a:srgbClr val="5E3D1C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Bifidobacterium animalis </a:t>
                </a:r>
                <a:r>
                  <a:rPr kumimoji="1" lang="en-US" altLang="zh-CN" sz="1200" b="1" dirty="0">
                    <a:solidFill>
                      <a:srgbClr val="5E3D1C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subsp.</a:t>
                </a:r>
                <a:r>
                  <a:rPr kumimoji="1" lang="en-US" altLang="zh-CN" sz="1200" b="1" i="1" dirty="0">
                    <a:solidFill>
                      <a:srgbClr val="5E3D1C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 lactis </a:t>
                </a:r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6702" y="9224"/>
                <a:ext cx="2499" cy="1496"/>
              </a:xfrm>
              <a:prstGeom prst="ellipse">
                <a:avLst/>
              </a:prstGeom>
              <a:noFill/>
              <a:ln>
                <a:solidFill>
                  <a:srgbClr val="5E3D1C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</a:extLst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9658" y="9207"/>
                <a:ext cx="2499" cy="1496"/>
              </a:xfrm>
              <a:prstGeom prst="ellipse">
                <a:avLst/>
              </a:prstGeom>
              <a:noFill/>
              <a:ln>
                <a:solidFill>
                  <a:srgbClr val="5E3D1C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</a:extLst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2" name="圆角矩形 61"/>
          <p:cNvSpPr/>
          <p:nvPr userDrawn="1"/>
        </p:nvSpPr>
        <p:spPr>
          <a:xfrm>
            <a:off x="356235" y="222885"/>
            <a:ext cx="4378325" cy="637540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 w="12700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altLang="zh-CN" b="1">
                <a:solidFill>
                  <a:schemeClr val="bg1"/>
                </a:solidFill>
              </a:rPr>
              <a:t>WecPro</a:t>
            </a:r>
            <a:r>
              <a:rPr lang="en-US" altLang="zh-CN" sz="2400" b="1" baseline="30000" dirty="0">
                <a:solidFill>
                  <a:schemeClr val="bg1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®</a:t>
            </a:r>
            <a:r>
              <a:rPr lang="zh-CN" altLang="en-US" b="1">
                <a:solidFill>
                  <a:schemeClr val="bg1"/>
                </a:solidFill>
              </a:rPr>
              <a:t>-</a:t>
            </a:r>
            <a:r>
              <a:rPr lang="en-US" altLang="zh-CN" b="1">
                <a:solidFill>
                  <a:schemeClr val="bg1"/>
                </a:solidFill>
              </a:rPr>
              <a:t>G</a:t>
            </a:r>
            <a:r>
              <a:rPr lang="en-US" altLang="zh-CN" b="1">
                <a:solidFill>
                  <a:schemeClr val="bg1"/>
                </a:solidFill>
                <a:sym typeface="+mn-ea"/>
              </a:rPr>
              <a:t>astrointestinal</a:t>
            </a:r>
            <a:r>
              <a:rPr lang="zh-CN" altLang="en-US" b="1">
                <a:solidFill>
                  <a:schemeClr val="bg1"/>
                </a:solidFill>
              </a:rPr>
              <a:t> Hea</a:t>
            </a:r>
            <a:r>
              <a:rPr lang="en-US" altLang="zh-CN" b="1">
                <a:solidFill>
                  <a:schemeClr val="bg1"/>
                </a:solidFill>
              </a:rPr>
              <a:t>lth</a:t>
            </a:r>
            <a:endParaRPr lang="zh-CN" altLang="en-US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12258040" cy="398780"/>
            <a:chOff x="400" y="1020"/>
            <a:chExt cx="19304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907" y="1020"/>
              <a:ext cx="16797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Improvement of Constipation and Bowel Movement Difficulty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FFD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5E3D1C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5E3D1C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/>
          <p:cNvSpPr txBox="1"/>
          <p:nvPr/>
        </p:nvSpPr>
        <p:spPr>
          <a:xfrm>
            <a:off x="506029" y="1082438"/>
            <a:ext cx="7398385" cy="11398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zh-CN" sz="1200" i="1" dirty="0">
                <a:solidFill>
                  <a:schemeClr val="accent2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animalis </a:t>
            </a:r>
            <a:r>
              <a:rPr kumimoji="1" lang="en-US" altLang="zh-CN" sz="1200" dirty="0">
                <a:solidFill>
                  <a:schemeClr val="accent2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subsp.</a:t>
            </a:r>
            <a:r>
              <a:rPr kumimoji="1" lang="en-US" altLang="zh-CN" sz="1200" i="1" dirty="0">
                <a:solidFill>
                  <a:schemeClr val="accent2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lactis</a:t>
            </a:r>
            <a:r>
              <a:rPr kumimoji="1" lang="en-US" altLang="zh-CN" sz="1200" b="1" i="1" dirty="0">
                <a:solidFill>
                  <a:schemeClr val="accent2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kumimoji="1" lang="en-US" altLang="zh-CN" sz="1200" b="1" dirty="0">
                <a:solidFill>
                  <a:schemeClr val="accent2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BLa80;</a:t>
            </a:r>
            <a:r>
              <a:rPr kumimoji="1" lang="en-US" altLang="zh-CN" sz="1200" dirty="0">
                <a:solidFill>
                  <a:schemeClr val="accent2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kumimoji="1" lang="en-US" altLang="zh-CN" sz="1200" i="1" dirty="0">
                <a:solidFill>
                  <a:schemeClr val="accent2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Lacticaseibacillus rhamnosus </a:t>
            </a:r>
            <a:r>
              <a:rPr kumimoji="1" lang="en-US" altLang="zh-CN" sz="1200" b="1" dirty="0">
                <a:solidFill>
                  <a:schemeClr val="accent2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LRa05;</a:t>
            </a:r>
          </a:p>
          <a:p>
            <a:pPr>
              <a:lnSpc>
                <a:spcPct val="120000"/>
              </a:lnSpc>
            </a:pP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Lactobacillus acidophilus 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LA85;</a:t>
            </a:r>
            <a:r>
              <a:rPr kumimoji="1" lang="en-US" altLang="zh-CN" sz="1200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Bifidobacterium longum</a:t>
            </a:r>
            <a:r>
              <a:rPr kumimoji="1" lang="en-US" altLang="zh-CN" sz="1200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subsp</a:t>
            </a: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. longum 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BL21;</a:t>
            </a:r>
          </a:p>
          <a:p>
            <a:pPr>
              <a:lnSpc>
                <a:spcPct val="120000"/>
              </a:lnSpc>
            </a:pP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breve 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BBr60;</a:t>
            </a: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Bifidobacterium adolescentis 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BAC30;</a:t>
            </a:r>
          </a:p>
          <a:p>
            <a:pPr>
              <a:lnSpc>
                <a:spcPct val="120000"/>
              </a:lnSpc>
            </a:pP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longum </a:t>
            </a:r>
            <a:r>
              <a:rPr kumimoji="1" lang="en-US" altLang="zh-CN" sz="1200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subsp.</a:t>
            </a: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infantis 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BI45; </a:t>
            </a:r>
            <a:r>
              <a:rPr kumimoji="1" lang="en-US" altLang="zh-CN" sz="1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Weizmannia coagulans </a:t>
            </a:r>
            <a:r>
              <a:rPr kumimoji="1"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BC99</a:t>
            </a:r>
            <a:endParaRPr kumimoji="1" lang="en-US" altLang="zh-CN" sz="1200" b="1" dirty="0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pPr>
              <a:lnSpc>
                <a:spcPct val="120000"/>
              </a:lnSpc>
            </a:pPr>
            <a:endParaRPr kumimoji="1" lang="en-US" altLang="zh-CN" sz="1200" b="1" dirty="0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sz="1200" b="1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endParaRPr kumimoji="1" lang="en-US" altLang="zh-CN" sz="1200" b="1" dirty="0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03581" y="2431449"/>
            <a:ext cx="7321550" cy="1706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Promotes intestinal motility and increases bowel movement frequency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Alleviates constipation symptoms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Elevates levels of neurotransmitters and hormones associated with gastrointestinal motility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8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03581" y="2175298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7578090" y="1318895"/>
            <a:ext cx="4107815" cy="5448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Fructo-oligosaccharides; Resistant Dextrin; Potato Starch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graphicFrame>
        <p:nvGraphicFramePr>
          <p:cNvPr id="11" name="表格 10"/>
          <p:cNvGraphicFramePr/>
          <p:nvPr userDrawn="1">
            <p:custDataLst>
              <p:tags r:id="rId2"/>
            </p:custDataLst>
          </p:nvPr>
        </p:nvGraphicFramePr>
        <p:xfrm>
          <a:off x="617855" y="5132070"/>
          <a:ext cx="6816090" cy="11982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2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BLa80</a:t>
                      </a:r>
                      <a:r>
                        <a:rPr lang="en-US" altLang="zh-CN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NCT05980988</a:t>
                      </a:r>
                    </a:p>
                    <a:p>
                      <a:pPr>
                        <a:buNone/>
                      </a:pP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 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          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NCT04798417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BLa80+BL21+BBr</a:t>
                      </a:r>
                      <a:r>
                        <a:rPr lang="en-US" altLang="zh-CN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60</a:t>
                      </a: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+BAC30+BI45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NCT06847919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L</a:t>
                      </a: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Ra05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NCT06103240</a:t>
                      </a:r>
                    </a:p>
                    <a:p>
                      <a:pPr>
                        <a:buNone/>
                      </a:pP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           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ChiCTR2300072220</a:t>
                      </a:r>
                    </a:p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             ChiCTR2100053700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BC99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ChiCTR2200065493</a:t>
                      </a:r>
                    </a:p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            NCT06637397</a:t>
                      </a:r>
                      <a:endParaRPr lang="en-US" sz="9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  <a:p>
                      <a:pPr>
                        <a:buNone/>
                      </a:pPr>
                      <a:endParaRPr kumimoji="1" lang="zh-CN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endParaRPr kumimoji="1" lang="zh-CN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6" name="图片 5" descr="将图片变清晰"/>
          <p:cNvPicPr>
            <a:picLocks noChangeAspect="1"/>
          </p:cNvPicPr>
          <p:nvPr/>
        </p:nvPicPr>
        <p:blipFill>
          <a:blip r:embed="rId5">
            <a:grayscl/>
          </a:blip>
          <a:stretch>
            <a:fillRect/>
          </a:stretch>
        </p:blipFill>
        <p:spPr>
          <a:xfrm>
            <a:off x="1893570" y="678180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075"/>
            <a:ext cx="13529310" cy="399415"/>
            <a:chOff x="400" y="1019"/>
            <a:chExt cx="21306" cy="629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954" y="1019"/>
              <a:ext cx="18752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Improvement of Constipation and Bowel Movement Difficulty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圆角矩形 74"/>
          <p:cNvSpPr/>
          <p:nvPr/>
        </p:nvSpPr>
        <p:spPr>
          <a:xfrm>
            <a:off x="259117" y="1272529"/>
            <a:ext cx="2618036" cy="4662249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473710" y="1409065"/>
            <a:ext cx="2278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  <a:r>
              <a:rPr kumimoji="1" lang="en-US" altLang="zh-CN" b="1" noProof="0" dirty="0">
                <a:ln>
                  <a:noFill/>
                </a:ln>
                <a:solidFill>
                  <a:srgbClr val="AF3014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 </a:t>
            </a:r>
          </a:p>
        </p:txBody>
      </p:sp>
      <p:sp>
        <p:nvSpPr>
          <p:cNvPr id="8" name="圆角矩形 7"/>
          <p:cNvSpPr/>
          <p:nvPr>
            <p:custDataLst>
              <p:tags r:id="rId1"/>
            </p:custDataLst>
          </p:nvPr>
        </p:nvSpPr>
        <p:spPr>
          <a:xfrm>
            <a:off x="3194653" y="1039528"/>
            <a:ext cx="4128135" cy="4850758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13" name="圆角矩形 12"/>
          <p:cNvSpPr/>
          <p:nvPr>
            <p:custDataLst>
              <p:tags r:id="rId2"/>
            </p:custDataLst>
          </p:nvPr>
        </p:nvSpPr>
        <p:spPr>
          <a:xfrm>
            <a:off x="7567930" y="1039495"/>
            <a:ext cx="4297680" cy="4829168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67913" y="2216420"/>
            <a:ext cx="4548010" cy="2548349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7642212" y="4947793"/>
            <a:ext cx="4253023" cy="82994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R="0" lvl="0" indent="0" algn="l" defTabSz="914400" rt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</a:t>
            </a: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robiotic intervention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increased the spontaneous bowel movement score (by 0.87 points)</a:t>
            </a: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and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reduced the constipation symptom assessment score (by 3.29 points)</a:t>
            </a: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in constipated patients. </a:t>
            </a: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535800" y="4989101"/>
            <a:ext cx="3556362" cy="8102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R="0" lvl="0" indent="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In constipated patients, </a:t>
            </a:r>
            <a:r>
              <a:rPr lang="en-US" altLang="zh-CN" sz="1200" b="1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 increase of 50.8%</a:t>
            </a: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in the neurotransmitter serotonin and a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48.6% rise</a:t>
            </a: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in the hormone motilin.</a:t>
            </a: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charset="-122"/>
              <a:cs typeface="Arial" panose="020B060402020209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993798" y="1494151"/>
            <a:ext cx="34458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Increase bowel movement frequency and improves constipation symptoms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3535800" y="1515774"/>
            <a:ext cx="34458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Promote intestinal peristalsis and alleviates difficulty in defecation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45440" y="2288633"/>
            <a:ext cx="4269740" cy="2438400"/>
          </a:xfrm>
          <a:prstGeom prst="rect">
            <a:avLst/>
          </a:prstGeom>
        </p:spPr>
      </p:pic>
      <p:grpSp>
        <p:nvGrpSpPr>
          <p:cNvPr id="17" name="组合 16"/>
          <p:cNvGrpSpPr/>
          <p:nvPr>
            <p:custDataLst>
              <p:tags r:id="rId3"/>
            </p:custDataLst>
          </p:nvPr>
        </p:nvGrpSpPr>
        <p:grpSpPr>
          <a:xfrm>
            <a:off x="3107023" y="1039528"/>
            <a:ext cx="1108075" cy="368300"/>
            <a:chOff x="6731" y="1477"/>
            <a:chExt cx="1745" cy="580"/>
          </a:xfrm>
        </p:grpSpPr>
        <p:sp>
          <p:nvSpPr>
            <p:cNvPr id="32" name="文本框 31"/>
            <p:cNvSpPr txBox="1"/>
            <p:nvPr>
              <p:custDataLst>
                <p:tags r:id="rId4"/>
              </p:custDataLst>
            </p:nvPr>
          </p:nvSpPr>
          <p:spPr>
            <a:xfrm>
              <a:off x="6731" y="1477"/>
              <a:ext cx="1745" cy="58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8 weeks</a:t>
              </a:r>
            </a:p>
          </p:txBody>
        </p:sp>
        <p:sp>
          <p:nvSpPr>
            <p:cNvPr id="18" name="圆角矩形 17"/>
            <p:cNvSpPr/>
            <p:nvPr>
              <p:custDataLst>
                <p:tags r:id="rId5"/>
              </p:custDataLst>
            </p:nvPr>
          </p:nvSpPr>
          <p:spPr>
            <a:xfrm>
              <a:off x="6869" y="1511"/>
              <a:ext cx="1479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9" name="图片 18" descr="向上箭头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5640000" flipH="1">
            <a:off x="8709292" y="3091240"/>
            <a:ext cx="328930" cy="328930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8475612" y="2906455"/>
            <a:ext cx="6915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>
                <a:solidFill>
                  <a:srgbClr val="C00000"/>
                </a:solidFill>
              </a:rPr>
              <a:t>0.87</a:t>
            </a:r>
          </a:p>
        </p:txBody>
      </p:sp>
      <p:pic>
        <p:nvPicPr>
          <p:cNvPr id="23" name="图片 22" descr="向上箭头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10020000" flipH="1">
            <a:off x="10912107" y="3004880"/>
            <a:ext cx="328930" cy="328930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10975607" y="2762945"/>
            <a:ext cx="6915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>
                <a:solidFill>
                  <a:srgbClr val="C00000"/>
                </a:solidFill>
              </a:rPr>
              <a:t>3.29</a:t>
            </a:r>
          </a:p>
        </p:txBody>
      </p:sp>
      <p:pic>
        <p:nvPicPr>
          <p:cNvPr id="25" name="图片 24" descr="向上箭头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5640000" flipH="1">
            <a:off x="4204290" y="3090638"/>
            <a:ext cx="328930" cy="328930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3970610" y="2905853"/>
            <a:ext cx="6915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>
                <a:solidFill>
                  <a:srgbClr val="C00000"/>
                </a:solidFill>
              </a:rPr>
              <a:t>50.8%</a:t>
            </a:r>
          </a:p>
        </p:txBody>
      </p:sp>
      <p:pic>
        <p:nvPicPr>
          <p:cNvPr id="30" name="图片 29" descr="向上箭头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5640000" flipH="1">
            <a:off x="6195650" y="2989038"/>
            <a:ext cx="328930" cy="32893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5961970" y="2804253"/>
            <a:ext cx="6915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>
                <a:solidFill>
                  <a:srgbClr val="C00000"/>
                </a:solidFill>
              </a:rPr>
              <a:t>48.6%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259080" y="1778635"/>
            <a:ext cx="2545473" cy="369766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ignificantly increased Bristol Stool Scale scores and bowel movement frequency</a:t>
            </a: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mproves constipation-related symptoms such as dry/hard stools, bloating, and abdominal pain.</a:t>
            </a: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levated levels of neurotransmitters and hormones associated with gastrointestinal motility</a:t>
            </a:r>
          </a:p>
          <a:p>
            <a:pPr marL="285750" marR="0" lvl="0" indent="-179705" algn="l" defTabSz="914400" rtl="0" fontAlgn="auto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207534" y="5868650"/>
            <a:ext cx="2810748" cy="7835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+mn-ea"/>
                <a:cs typeface="Arial" panose="020B0604020202090204" pitchFamily="34" charset="0"/>
              </a:rPr>
              <a:t>DOI: </a:t>
            </a:r>
            <a:r>
              <a:rPr kumimoji="0" lang="en-US" sz="900" b="1" i="0" u="sng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+mn-ea"/>
                <a:cs typeface="Arial" panose="020B0604020202090204" pitchFamily="34" charset="0"/>
                <a:hlinkClick r:id="rId11"/>
              </a:rPr>
              <a:t>10.1163/18762891-bja00038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effectLst/>
              <a:uLnTx/>
              <a:uFillTx/>
              <a:latin typeface="Arial" panose="020B0604020202090204" pitchFamily="34" charset="0"/>
              <a:ea typeface="+mn-ea"/>
              <a:cs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+mn-ea"/>
                <a:cs typeface="Arial" panose="020B0604020202090204" pitchFamily="34" charset="0"/>
              </a:rPr>
              <a:t>DOI: </a:t>
            </a: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+mn-ea"/>
                <a:cs typeface="Arial" panose="020B0604020202090204" pitchFamily="34" charset="0"/>
                <a:hlinkClick r:id="rId12"/>
              </a:rPr>
              <a:t>10.3389/fnut.2024.1395083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sz="900" b="1" noProof="0" dirty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DOI: </a:t>
            </a:r>
            <a:r>
              <a:rPr lang="en-US" sz="900" b="1" noProof="0" dirty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  <a:hlinkClick r:id="rId13"/>
              </a:rPr>
              <a:t>10.1007/s00394-025-03586-0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effectLst/>
              <a:uLnTx/>
              <a:uFillTx/>
              <a:latin typeface="Arial" panose="020B0604020202090204" pitchFamily="34" charset="0"/>
              <a:ea typeface="+mn-ea"/>
              <a:cs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sz="900" b="1" noProof="0" dirty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DOI: </a:t>
            </a:r>
            <a:r>
              <a:rPr lang="en-US" sz="900" b="1" noProof="0" dirty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  <a:hlinkClick r:id="rId14"/>
              </a:rPr>
              <a:t>10.3390/foods14040654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effectLst/>
              <a:uLnTx/>
              <a:uFillTx/>
              <a:latin typeface="Arial" panose="020B0604020202090204" pitchFamily="34" charset="0"/>
              <a:ea typeface="+mn-ea"/>
              <a:cs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effectLst/>
              <a:uLnTx/>
              <a:uFillTx/>
              <a:latin typeface="Arial" panose="020B0604020202090204" pitchFamily="34" charset="0"/>
              <a:ea typeface="+mn-ea"/>
              <a:cs typeface="Arial" panose="020B0604020202090204" pitchFamily="34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Diarrhea Symptom Relief</a:t>
            </a:r>
          </a:p>
        </p:txBody>
      </p:sp>
      <p:pic>
        <p:nvPicPr>
          <p:cNvPr id="6" name="图片 5" descr="将图片变清晰"/>
          <p:cNvPicPr>
            <a:picLocks noChangeAspect="1"/>
          </p:cNvPicPr>
          <p:nvPr/>
        </p:nvPicPr>
        <p:blipFill>
          <a:blip r:embed="rId15">
            <a:grayscl/>
          </a:blip>
          <a:stretch>
            <a:fillRect/>
          </a:stretch>
        </p:blipFill>
        <p:spPr>
          <a:xfrm>
            <a:off x="1909445" y="664845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12275185" cy="398780"/>
            <a:chOff x="400" y="1020"/>
            <a:chExt cx="19331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934" y="1020"/>
              <a:ext cx="16797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Diarrhea Symptom Relief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FFD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5E3D1C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5E3D1C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/>
          <p:cNvSpPr txBox="1"/>
          <p:nvPr/>
        </p:nvSpPr>
        <p:spPr>
          <a:xfrm>
            <a:off x="446193" y="1185333"/>
            <a:ext cx="7398385" cy="6741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2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animalis </a:t>
            </a:r>
            <a:r>
              <a:rPr lang="en-US" altLang="zh-CN" sz="1200">
                <a:solidFill>
                  <a:schemeClr val="accent2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subsp.</a:t>
            </a:r>
            <a:r>
              <a:rPr lang="en-US" altLang="zh-CN" sz="1200" i="1">
                <a:solidFill>
                  <a:schemeClr val="accent2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lactis </a:t>
            </a:r>
            <a:r>
              <a:rPr lang="en-US" altLang="zh-CN" sz="1200" b="1">
                <a:solidFill>
                  <a:schemeClr val="accent2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BLa80; </a:t>
            </a:r>
            <a:r>
              <a:rPr lang="en-US" altLang="zh-CN" sz="1200" i="1">
                <a:solidFill>
                  <a:schemeClr val="accent2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chemeClr val="accent2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LRa05;</a:t>
            </a: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2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Lactobacillus acidophilus </a:t>
            </a:r>
            <a:r>
              <a:rPr lang="en-US" altLang="zh-CN" sz="1200" b="1">
                <a:solidFill>
                  <a:schemeClr val="accent2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LA85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;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 Bifidobacterium longum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subsp.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longum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BL21;</a:t>
            </a: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breve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BBr60;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BC99</a:t>
            </a:r>
            <a:endParaRPr lang="en-US" altLang="zh-CN" sz="1200" b="1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endParaRPr kumimoji="1" lang="en-US" altLang="zh-CN" sz="1200" b="1" dirty="0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03580" y="2578100"/>
            <a:ext cx="732155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Significantly increases the efficacy rate of diarrhea treatment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Alleviates diarrhea symptoms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Improves stool consistency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7699693" y="1178772"/>
            <a:ext cx="4107815" cy="86889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Yeast Beta-Glucan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Fructo-oligosaccharides; Acacia Gum; 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Resistant Dextrin; Potato Starch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graphicFrame>
        <p:nvGraphicFramePr>
          <p:cNvPr id="11" name="表格 10"/>
          <p:cNvGraphicFramePr/>
          <p:nvPr userDrawn="1">
            <p:custDataLst>
              <p:tags r:id="rId2"/>
            </p:custDataLst>
          </p:nvPr>
        </p:nvGraphicFramePr>
        <p:xfrm>
          <a:off x="617855" y="5132070"/>
          <a:ext cx="6816090" cy="11982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2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BLa80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ChiCTR2100053699</a:t>
                      </a:r>
                    </a:p>
                    <a:p>
                      <a:pPr>
                        <a:buNone/>
                      </a:pP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          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NCT05662514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LRa05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ChiCTR2100053700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LA85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NCT05974657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BL21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ChiCTR2300069881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BBr60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NCT06305650</a:t>
                      </a:r>
                    </a:p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NCT06196892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BC99</a:t>
                      </a: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NCT06629441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endParaRPr kumimoji="1" lang="zh-CN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6" name="图片 5" descr="将图片变清晰"/>
          <p:cNvPicPr>
            <a:picLocks noChangeAspect="1"/>
          </p:cNvPicPr>
          <p:nvPr/>
        </p:nvPicPr>
        <p:blipFill>
          <a:blip r:embed="rId5">
            <a:grayscl/>
          </a:blip>
          <a:stretch>
            <a:fillRect/>
          </a:stretch>
        </p:blipFill>
        <p:spPr>
          <a:xfrm>
            <a:off x="1880235" y="671195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6874510" cy="398780"/>
            <a:chOff x="400" y="1020"/>
            <a:chExt cx="10826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958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Vaginal Microecological Modulation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9E1C5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9E1C51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22" y="1186745"/>
            <a:ext cx="5454709" cy="877141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9E1C51"/>
                </a:solidFill>
              </a:rPr>
              <a:t>Lacticaseibacillus rhamnosus </a:t>
            </a:r>
            <a:r>
              <a:rPr lang="en-US" altLang="zh-CN" sz="1200" b="1">
                <a:solidFill>
                  <a:srgbClr val="9E1C51"/>
                </a:solidFill>
              </a:rPr>
              <a:t>LRa05; </a:t>
            </a:r>
            <a:r>
              <a:rPr lang="en-US" altLang="zh-CN" sz="1200" i="1">
                <a:solidFill>
                  <a:srgbClr val="9E1C51"/>
                </a:solidFill>
              </a:rPr>
              <a:t>Lactobacillus crispatus </a:t>
            </a:r>
            <a:r>
              <a:rPr lang="en-US" altLang="zh-CN" sz="1200" b="1">
                <a:solidFill>
                  <a:srgbClr val="9E1C51"/>
                </a:solidFill>
              </a:rPr>
              <a:t>LCr86;</a:t>
            </a: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9E1C51"/>
                </a:solidFill>
              </a:rPr>
              <a:t>Limosilactobacillus reuteri </a:t>
            </a:r>
            <a:r>
              <a:rPr lang="en-US" altLang="zh-CN" sz="1200" b="1">
                <a:solidFill>
                  <a:srgbClr val="9E1C51"/>
                </a:solidFill>
              </a:rPr>
              <a:t>LR08;</a:t>
            </a:r>
            <a:r>
              <a:rPr lang="en-US" altLang="zh-CN" sz="1200" i="1">
                <a:solidFill>
                  <a:srgbClr val="9E1C51"/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Lactiplantibacillus plantarum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 Lp90;</a:t>
            </a: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pasteurized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 Akkermansia muciniphila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Akk11;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BC99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31364" y="2292417"/>
            <a:ext cx="1550757" cy="3390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defTabSz="0">
              <a:spcBef>
                <a:spcPct val="0"/>
              </a:spcBef>
              <a:spcAft>
                <a:spcPct val="0"/>
              </a:spcAft>
              <a:buNone/>
            </a:pPr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Functionality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716026" y="2585401"/>
            <a:ext cx="4392930" cy="106045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Optimizes vaginal microbiota structure</a:t>
            </a: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Improves vaginal micro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-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ecological balance</a:t>
            </a: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Promotes production of beneficial metabolites</a:t>
            </a:r>
            <a:endParaRPr kumimoji="1"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7989021" y="1301326"/>
            <a:ext cx="4036441" cy="6806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Cranberry Powder; Vitamin C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: Inulin; Acacia Gum; Potato Starch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graphicFrame>
        <p:nvGraphicFramePr>
          <p:cNvPr id="8" name="表格 7"/>
          <p:cNvGraphicFramePr/>
          <p:nvPr/>
        </p:nvGraphicFramePr>
        <p:xfrm>
          <a:off x="715966" y="5137667"/>
          <a:ext cx="4950460" cy="971550"/>
        </p:xfrm>
        <a:graphic>
          <a:graphicData uri="http://schemas.openxmlformats.org/drawingml/2006/table">
            <a:tbl>
              <a:tblPr/>
              <a:tblGrid>
                <a:gridCol w="19253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7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503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03869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LRa05</a:t>
                      </a:r>
                      <a:r>
                        <a:rPr lang="en-US" sz="800">
                          <a:solidFill>
                            <a:srgbClr val="002060"/>
                          </a:solidFill>
                          <a:latin typeface="Arial" panose="020B060402020209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ChiCTR2400080481 </a:t>
                      </a:r>
                    </a:p>
                    <a:p>
                      <a:pPr indent="0">
                        <a:buNone/>
                      </a:pP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             NCT06821789</a:t>
                      </a:r>
                    </a:p>
                    <a:p>
                      <a:pPr indent="0">
                        <a:buNone/>
                      </a:pP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             NCT06901791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LCr86</a:t>
                      </a:r>
                      <a:r>
                        <a:rPr lang="en-US" sz="800">
                          <a:solidFill>
                            <a:srgbClr val="002060"/>
                          </a:solidFill>
                          <a:latin typeface="Arial" panose="020B060402020209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NCT06830122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pAkk11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NCT06964932</a:t>
                      </a: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               NCT06964919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444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LRa05+LR08</a:t>
                      </a:r>
                      <a:r>
                        <a:rPr lang="en-US" sz="800">
                          <a:solidFill>
                            <a:srgbClr val="002060"/>
                          </a:solidFill>
                          <a:latin typeface="Arial" panose="020B060402020209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NCT07013409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Lp90</a:t>
                      </a:r>
                      <a:r>
                        <a:rPr lang="en-US" sz="800">
                          <a:solidFill>
                            <a:srgbClr val="002060"/>
                          </a:solidFill>
                          <a:latin typeface="Arial" panose="020B060402020209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NCT06987279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NCT06629441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图片 5" descr="将图片变清晰"/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1898015" y="666115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13485495" cy="398780"/>
            <a:chOff x="400" y="1020"/>
            <a:chExt cx="21237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885" y="1020"/>
              <a:ext cx="18752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Diarrhea Symptom Relief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圆角矩形 74"/>
          <p:cNvSpPr/>
          <p:nvPr/>
        </p:nvSpPr>
        <p:spPr>
          <a:xfrm>
            <a:off x="259117" y="1313180"/>
            <a:ext cx="2842223" cy="4621598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471911" y="1427374"/>
            <a:ext cx="2278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noProof="0" dirty="0">
                <a:ln>
                  <a:noFill/>
                </a:ln>
                <a:solidFill>
                  <a:srgbClr val="AF3014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 </a:t>
            </a:r>
          </a:p>
        </p:txBody>
      </p:sp>
      <p:sp>
        <p:nvSpPr>
          <p:cNvPr id="37" name="矩形 36"/>
          <p:cNvSpPr/>
          <p:nvPr/>
        </p:nvSpPr>
        <p:spPr>
          <a:xfrm>
            <a:off x="7299748" y="6016625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Diarrhea Symptom Relief</a:t>
            </a:r>
          </a:p>
        </p:txBody>
      </p:sp>
      <p:sp>
        <p:nvSpPr>
          <p:cNvPr id="30" name="圆角矩形 29"/>
          <p:cNvSpPr/>
          <p:nvPr>
            <p:custDataLst>
              <p:tags r:id="rId1"/>
            </p:custDataLst>
          </p:nvPr>
        </p:nvSpPr>
        <p:spPr>
          <a:xfrm>
            <a:off x="8681508" y="1313815"/>
            <a:ext cx="3176270" cy="470281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31" name="圆角矩形 30"/>
          <p:cNvSpPr/>
          <p:nvPr>
            <p:custDataLst>
              <p:tags r:id="rId2"/>
            </p:custDataLst>
          </p:nvPr>
        </p:nvSpPr>
        <p:spPr>
          <a:xfrm>
            <a:off x="3284008" y="1330960"/>
            <a:ext cx="5253355" cy="468503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35" name="组合 34"/>
          <p:cNvGrpSpPr/>
          <p:nvPr>
            <p:custDataLst>
              <p:tags r:id="rId3"/>
            </p:custDataLst>
          </p:nvPr>
        </p:nvGrpSpPr>
        <p:grpSpPr>
          <a:xfrm>
            <a:off x="3238923" y="1313180"/>
            <a:ext cx="906780" cy="368300"/>
            <a:chOff x="6836" y="1778"/>
            <a:chExt cx="1428" cy="580"/>
          </a:xfrm>
        </p:grpSpPr>
        <p:sp>
          <p:nvSpPr>
            <p:cNvPr id="36" name="文本框 35"/>
            <p:cNvSpPr txBox="1"/>
            <p:nvPr>
              <p:custDataLst>
                <p:tags r:id="rId7"/>
              </p:custDataLst>
            </p:nvPr>
          </p:nvSpPr>
          <p:spPr>
            <a:xfrm>
              <a:off x="6836" y="1778"/>
              <a:ext cx="1428" cy="58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7 days</a:t>
              </a:r>
            </a:p>
          </p:txBody>
        </p:sp>
        <p:sp>
          <p:nvSpPr>
            <p:cNvPr id="38" name="圆角矩形 37"/>
            <p:cNvSpPr/>
            <p:nvPr>
              <p:custDataLst>
                <p:tags r:id="rId8"/>
              </p:custDataLst>
            </p:nvPr>
          </p:nvSpPr>
          <p:spPr>
            <a:xfrm>
              <a:off x="6928" y="1828"/>
              <a:ext cx="1248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文本框 38"/>
          <p:cNvSpPr txBox="1"/>
          <p:nvPr/>
        </p:nvSpPr>
        <p:spPr>
          <a:xfrm>
            <a:off x="4036511" y="1796949"/>
            <a:ext cx="34458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increases the efficacy rate of diarrhea treatment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3423998" y="4954009"/>
            <a:ext cx="4975285" cy="8102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indent="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Probiotic intervention effectively improved diarrhea symptoms</a:t>
            </a: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, with a 34.5% increase in the significant efficacy rate, a 4.6% rise in the effective rate, and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a 39.1% improvement in the overall efficacy rate.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8920268" y="1681480"/>
            <a:ext cx="30333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The proportion of patients with diarrhea is significantly reduced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8721863" y="4819411"/>
            <a:ext cx="3160095" cy="975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indent="0" algn="l" defTabSz="914400" rtl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Probiotic intervention alleviates diarrhea symptoms in ADD patients.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The proportion of patients experiencing diarrhea is significantly reduced (17.2% vs 0%).</a:t>
            </a:r>
          </a:p>
        </p:txBody>
      </p:sp>
      <p:pic>
        <p:nvPicPr>
          <p:cNvPr id="44" name="图片 4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54543" y="2379345"/>
            <a:ext cx="2082165" cy="2544445"/>
          </a:xfrm>
          <a:prstGeom prst="rect">
            <a:avLst/>
          </a:prstGeom>
        </p:spPr>
      </p:pic>
      <p:pic>
        <p:nvPicPr>
          <p:cNvPr id="46" name="图片 4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264698" y="2208530"/>
            <a:ext cx="2346960" cy="2652395"/>
          </a:xfrm>
          <a:prstGeom prst="rect">
            <a:avLst/>
          </a:prstGeom>
        </p:spPr>
      </p:pic>
      <p:pic>
        <p:nvPicPr>
          <p:cNvPr id="47" name="图片 4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141883" y="2183130"/>
            <a:ext cx="2640965" cy="2715260"/>
          </a:xfrm>
          <a:prstGeom prst="rect">
            <a:avLst/>
          </a:prstGeom>
        </p:spPr>
      </p:pic>
      <p:grpSp>
        <p:nvGrpSpPr>
          <p:cNvPr id="50" name="组合 49"/>
          <p:cNvGrpSpPr/>
          <p:nvPr>
            <p:custDataLst>
              <p:tags r:id="rId4"/>
            </p:custDataLst>
          </p:nvPr>
        </p:nvGrpSpPr>
        <p:grpSpPr>
          <a:xfrm>
            <a:off x="8582448" y="1330960"/>
            <a:ext cx="1108075" cy="368300"/>
            <a:chOff x="6731" y="1477"/>
            <a:chExt cx="1745" cy="580"/>
          </a:xfrm>
        </p:grpSpPr>
        <p:sp>
          <p:nvSpPr>
            <p:cNvPr id="51" name="文本框 50"/>
            <p:cNvSpPr txBox="1"/>
            <p:nvPr>
              <p:custDataLst>
                <p:tags r:id="rId5"/>
              </p:custDataLst>
            </p:nvPr>
          </p:nvSpPr>
          <p:spPr>
            <a:xfrm>
              <a:off x="6731" y="1477"/>
              <a:ext cx="1745" cy="58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2 weeks</a:t>
              </a:r>
            </a:p>
          </p:txBody>
        </p:sp>
        <p:sp>
          <p:nvSpPr>
            <p:cNvPr id="52" name="圆角矩形 51"/>
            <p:cNvSpPr/>
            <p:nvPr>
              <p:custDataLst>
                <p:tags r:id="rId6"/>
              </p:custDataLst>
            </p:nvPr>
          </p:nvSpPr>
          <p:spPr>
            <a:xfrm>
              <a:off x="6869" y="1511"/>
              <a:ext cx="1421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3" name="文本框 52"/>
          <p:cNvSpPr txBox="1"/>
          <p:nvPr/>
        </p:nvSpPr>
        <p:spPr>
          <a:xfrm>
            <a:off x="157692" y="1822450"/>
            <a:ext cx="3028315" cy="38627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179705" algn="l" defTabSz="914400" rtl="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increased the efficacy rate of diarrhea treatment.</a:t>
            </a:r>
          </a:p>
          <a:p>
            <a:pPr marL="285750" marR="0" lvl="0" indent="-179705" algn="l" defTabSz="914400" rtl="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Alleviated diarrhea symptoms in ADD patients, with a significant reduction in the proportion of patients experiencing diarrhea.</a:t>
            </a:r>
          </a:p>
          <a:p>
            <a:pPr marL="285750" marR="0" lvl="0" indent="-179705" algn="l" defTabSz="914400" rtl="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Promoted the restoration of normal bowel movements, transitioning stool consistency from acute watery diarrhea back to a normal form.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210608" y="5990061"/>
            <a:ext cx="3614420" cy="801158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ea typeface="+mn-ea"/>
                <a:cs typeface="Arial" panose="020B0604020202090204" pitchFamily="34" charset="0"/>
              </a:rPr>
              <a:t>DOI: </a:t>
            </a: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ea typeface="+mn-ea"/>
                <a:cs typeface="Arial" panose="020B0604020202090204" pitchFamily="34" charset="0"/>
                <a:hlinkClick r:id="rId13"/>
              </a:rPr>
              <a:t>10.1038/s41430-024-01428-6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DOI: </a:t>
            </a: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  <a:hlinkClick r:id="rId14"/>
              </a:rPr>
              <a:t>10.1002/fsn3.70490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DOI: </a:t>
            </a: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  <a:hlinkClick r:id="rId15"/>
              </a:rPr>
              <a:t>10.3390/nu17193087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DOI: </a:t>
            </a: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  <a:hlinkClick r:id="rId16"/>
              </a:rPr>
              <a:t>10.3389/fnut.2024.1479186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DOI:</a:t>
            </a:r>
            <a:r>
              <a:rPr lang="en-US" sz="900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 </a:t>
            </a: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  <a:hlinkClick r:id="rId17"/>
              </a:rPr>
              <a:t>10.1016/j.clnu.2025.07.004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Arial" panose="020B0604020202090204" pitchFamily="34" charset="0"/>
              <a:ea typeface="+mn-ea"/>
              <a:cs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Arial" panose="020B0604020202090204" pitchFamily="34" charset="0"/>
              <a:ea typeface="+mn-ea"/>
              <a:cs typeface="Arial" panose="020B0604020202090204" pitchFamily="34" charset="0"/>
            </a:endParaRPr>
          </a:p>
        </p:txBody>
      </p:sp>
      <p:pic>
        <p:nvPicPr>
          <p:cNvPr id="6" name="图片 5" descr="将图片变清晰"/>
          <p:cNvPicPr>
            <a:picLocks noChangeAspect="1"/>
          </p:cNvPicPr>
          <p:nvPr/>
        </p:nvPicPr>
        <p:blipFill>
          <a:blip r:embed="rId18">
            <a:grayscl/>
          </a:blip>
          <a:stretch>
            <a:fillRect/>
          </a:stretch>
        </p:blipFill>
        <p:spPr>
          <a:xfrm>
            <a:off x="1851660" y="664845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596900"/>
            <a:ext cx="12207875" cy="402590"/>
            <a:chOff x="400" y="1014"/>
            <a:chExt cx="19225" cy="634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828" y="1014"/>
              <a:ext cx="16797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Gastric Protection and Helicobacter pylori Management Support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FFD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5E3D1C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5E3D1C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/>
          <p:cNvSpPr txBox="1"/>
          <p:nvPr/>
        </p:nvSpPr>
        <p:spPr>
          <a:xfrm>
            <a:off x="435610" y="1008380"/>
            <a:ext cx="7398385" cy="11398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animalis </a:t>
            </a:r>
            <a:r>
              <a:rPr lang="en-US" altLang="zh-CN" sz="1200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subsp.</a:t>
            </a:r>
            <a:r>
              <a:rPr lang="en-US" altLang="zh-CN" sz="1200" i="1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lactis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BLa80; </a:t>
            </a:r>
            <a:r>
              <a:rPr lang="en-US" altLang="zh-CN" sz="1200" i="1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Lacticaseibacillus rhamnosus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LRa05;</a:t>
            </a: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longum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subsp.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longum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BL21;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Bifidobacterium breve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BBr60;  </a:t>
            </a: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Lactiplantibacillus plantarum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Lp05;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BC99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</a:p>
          <a:p>
            <a:pPr indent="0" fontAlgn="auto">
              <a:lnSpc>
                <a:spcPct val="130000"/>
              </a:lnSpc>
            </a:pPr>
            <a:endParaRPr kumimoji="1" lang="en-US" altLang="zh-CN" sz="12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endParaRPr lang="en-US" altLang="zh-CN" sz="1200" b="1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endParaRPr kumimoji="1" lang="en-US" altLang="zh-CN" sz="1200" b="1" dirty="0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03580" y="2525183"/>
            <a:ext cx="7321550" cy="1706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Significantly increases the eradication rate of </a:t>
            </a:r>
            <a:r>
              <a:rPr lang="en-US" altLang="zh-CN" sz="1400" b="1" i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Helicobacter pylori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Alleviates gastrointestinal-related adverse reactions caused by </a:t>
            </a:r>
            <a:r>
              <a:rPr lang="en-US" altLang="zh-CN" sz="1400" b="1" i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Helicobacter pylori</a:t>
            </a: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 treatment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Promotes the restoration of gut microbiota diversity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03580" y="2222288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7833995" y="1244812"/>
            <a:ext cx="4107815" cy="5448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L-Glutamine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Fructo-oligosaccharides; Resistant Dextrin; Potato Starch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graphicFrame>
        <p:nvGraphicFramePr>
          <p:cNvPr id="11" name="表格 10"/>
          <p:cNvGraphicFramePr/>
          <p:nvPr userDrawn="1">
            <p:custDataLst>
              <p:tags r:id="rId2"/>
            </p:custDataLst>
          </p:nvPr>
        </p:nvGraphicFramePr>
        <p:xfrm>
          <a:off x="617855" y="5132070"/>
          <a:ext cx="6816090" cy="11982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2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BLa80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NCT05662514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LRa05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ChiCTR2300072220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BL21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NC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T06544278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BC99</a:t>
                      </a: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ChiCTR2300073499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Lp05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Ch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iCTR2400079562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BBr60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NCT06305650</a:t>
                      </a:r>
                    </a:p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            NCT06196892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endParaRPr kumimoji="1" lang="zh-CN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6" name="图片 5" descr="将图片变清晰"/>
          <p:cNvPicPr>
            <a:picLocks noChangeAspect="1"/>
          </p:cNvPicPr>
          <p:nvPr/>
        </p:nvPicPr>
        <p:blipFill>
          <a:blip r:embed="rId5">
            <a:grayscl/>
          </a:blip>
          <a:stretch>
            <a:fillRect/>
          </a:stretch>
        </p:blipFill>
        <p:spPr>
          <a:xfrm>
            <a:off x="1815465" y="664210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13493750" cy="398780"/>
            <a:chOff x="400" y="1020"/>
            <a:chExt cx="21250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898" y="1020"/>
              <a:ext cx="18752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Gastric Protection and Helicobacter pylori Management Support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圆角矩形 74"/>
          <p:cNvSpPr/>
          <p:nvPr/>
        </p:nvSpPr>
        <p:spPr>
          <a:xfrm>
            <a:off x="259117" y="1417955"/>
            <a:ext cx="2893708" cy="4516823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24840" y="1553104"/>
            <a:ext cx="2278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  <a:r>
              <a:rPr kumimoji="1" lang="en-US" altLang="zh-CN" b="1" noProof="0" dirty="0">
                <a:ln>
                  <a:noFill/>
                </a:ln>
                <a:solidFill>
                  <a:srgbClr val="AF3014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 </a:t>
            </a:r>
          </a:p>
        </p:txBody>
      </p:sp>
      <p:sp>
        <p:nvSpPr>
          <p:cNvPr id="37" name="矩形 36"/>
          <p:cNvSpPr/>
          <p:nvPr/>
        </p:nvSpPr>
        <p:spPr>
          <a:xfrm>
            <a:off x="7355790" y="5859145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Diarrhea Symptom Relief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226377" y="1922357"/>
            <a:ext cx="3075305" cy="37122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increased the eradication rate of </a:t>
            </a:r>
            <a:r>
              <a:rPr kumimoji="0" lang="en-US" altLang="zh-CN" sz="1200" b="0" i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Helicobacter pylori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.</a:t>
            </a: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alleviated gastrointestinal-related adverse reactions induced by </a:t>
            </a:r>
            <a:r>
              <a:rPr kumimoji="0" lang="en-US" altLang="zh-CN" sz="1200" b="0" i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Helicobacter pylori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treatment.</a:t>
            </a: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Promoted the restoration of immune homeostasis.</a:t>
            </a: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Modulates the gut microbiota, helps restore microbial diversity, increases beneficial bacteria, and reduces harmful bacteria, i</a:t>
            </a: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mproves gastric function.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endParaRPr kumimoji="0" lang="en-US" altLang="zh-CN" sz="12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59080" y="5934816"/>
            <a:ext cx="2810055" cy="9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sz="900" b="1" u="none" strike="noStrike" kern="1200" cap="none" spc="0" normalizeH="0" baseline="0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ea typeface="+mn-ea"/>
                <a:cs typeface="Arial" panose="020B0604020202090204" pitchFamily="34" charset="0"/>
              </a:rPr>
              <a:t> DOI: </a:t>
            </a:r>
            <a:r>
              <a:rPr kumimoji="0" lang="en-US" sz="900" b="1" u="none" strike="noStrike" kern="1200" cap="none" spc="0" normalizeH="0" baseline="0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ea typeface="+mn-ea"/>
                <a:cs typeface="Arial" panose="020B0604020202090204" pitchFamily="34" charset="0"/>
                <a:hlinkClick r:id="rId10"/>
              </a:rPr>
              <a:t>10.1002/fsn3.70490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DOI: </a:t>
            </a: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  <a:hlinkClick r:id="rId11"/>
              </a:rPr>
              <a:t>10.1016/j.jff.2025.106681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0A66B3"/>
              </a:solidFill>
              <a:effectLst/>
              <a:uLnTx/>
              <a:uFillTx/>
              <a:latin typeface="Arial" panose="020B0604020202090204" pitchFamily="34" charset="0"/>
              <a:ea typeface="+mn-ea"/>
              <a:cs typeface="Arial" panose="020B0604020202090204" pitchFamily="34" charset="0"/>
            </a:endParaRPr>
          </a:p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DOI: </a:t>
            </a: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  <a:hlinkClick r:id="rId12"/>
              </a:rPr>
              <a:t>10.3389/fimmu.2024.1450414</a:t>
            </a:r>
          </a:p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DOI: </a:t>
            </a: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  <a:hlinkClick r:id="rId13"/>
              </a:rPr>
              <a:t>10.1016/j.clnu.2025.07.004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0A66B3"/>
              </a:solidFill>
              <a:effectLst/>
              <a:uLnTx/>
              <a:uFillTx/>
              <a:latin typeface="Arial" panose="020B0604020202090204" pitchFamily="34" charset="0"/>
              <a:ea typeface="+mn-ea"/>
              <a:cs typeface="Arial" panose="020B0604020202090204" pitchFamily="34" charset="0"/>
            </a:endParaRPr>
          </a:p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DOI: </a:t>
            </a: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  <a:hlinkClick r:id="rId14"/>
              </a:rPr>
              <a:t>10.3389/fnut.2024.1484646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0A66B3"/>
              </a:solidFill>
              <a:effectLst/>
              <a:uLnTx/>
              <a:uFillTx/>
              <a:latin typeface="Arial" panose="020B0604020202090204" pitchFamily="34" charset="0"/>
              <a:ea typeface="+mn-ea"/>
              <a:cs typeface="Arial" panose="020B0604020202090204" pitchFamily="34" charset="0"/>
            </a:endParaRPr>
          </a:p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0A66B3"/>
              </a:solidFill>
              <a:effectLst/>
              <a:uLnTx/>
              <a:uFillTx/>
              <a:latin typeface="Arial" panose="020B0604020202090204" pitchFamily="34" charset="0"/>
              <a:ea typeface="+mn-ea"/>
              <a:cs typeface="Arial" panose="020B0604020202090204" pitchFamily="34" charset="0"/>
              <a:hlinkClick r:id="rId10"/>
            </a:endParaRPr>
          </a:p>
        </p:txBody>
      </p:sp>
      <p:sp>
        <p:nvSpPr>
          <p:cNvPr id="15" name="圆角矩形 14"/>
          <p:cNvSpPr/>
          <p:nvPr>
            <p:custDataLst>
              <p:tags r:id="rId1"/>
            </p:custDataLst>
          </p:nvPr>
        </p:nvSpPr>
        <p:spPr>
          <a:xfrm>
            <a:off x="6373868" y="1417955"/>
            <a:ext cx="5563235" cy="4735195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9" name="圆角矩形 8"/>
          <p:cNvSpPr/>
          <p:nvPr>
            <p:custDataLst>
              <p:tags r:id="rId2"/>
            </p:custDataLst>
          </p:nvPr>
        </p:nvSpPr>
        <p:spPr>
          <a:xfrm>
            <a:off x="3350633" y="1417320"/>
            <a:ext cx="2912110" cy="473583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8" name="组合 7"/>
          <p:cNvGrpSpPr/>
          <p:nvPr>
            <p:custDataLst>
              <p:tags r:id="rId3"/>
            </p:custDataLst>
          </p:nvPr>
        </p:nvGrpSpPr>
        <p:grpSpPr>
          <a:xfrm>
            <a:off x="3332741" y="1407795"/>
            <a:ext cx="857717" cy="306705"/>
            <a:chOff x="6891" y="1828"/>
            <a:chExt cx="1068" cy="483"/>
          </a:xfrm>
        </p:grpSpPr>
        <p:sp>
          <p:nvSpPr>
            <p:cNvPr id="14" name="文本框 13"/>
            <p:cNvSpPr txBox="1"/>
            <p:nvPr>
              <p:custDataLst>
                <p:tags r:id="rId7"/>
              </p:custDataLst>
            </p:nvPr>
          </p:nvSpPr>
          <p:spPr>
            <a:xfrm>
              <a:off x="6891" y="1828"/>
              <a:ext cx="1068" cy="48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4 weeks</a:t>
              </a:r>
            </a:p>
          </p:txBody>
        </p:sp>
        <p:sp>
          <p:nvSpPr>
            <p:cNvPr id="2" name="圆角矩形 1"/>
            <p:cNvSpPr/>
            <p:nvPr>
              <p:custDataLst>
                <p:tags r:id="rId8"/>
              </p:custDataLst>
            </p:nvPr>
          </p:nvSpPr>
          <p:spPr>
            <a:xfrm>
              <a:off x="6928" y="1828"/>
              <a:ext cx="1010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3652893" y="4848860"/>
            <a:ext cx="2376170" cy="1050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indent="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Probiotic intervention increased the </a:t>
            </a:r>
            <a:r>
              <a:rPr kumimoji="0" lang="en-US" altLang="zh-CN" sz="1200" b="1" i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Helicobacter pylori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eradication rate in patients by 13.98%.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6462133" y="4831080"/>
            <a:ext cx="5456555" cy="1290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indent="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</a:t>
            </a: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ncreased the efficacy rates for alleviating abdominal pain by 55.31%, bloating by 31.43%, and acid reflux by 44% in patients. These results indicate that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probiotics effectively reduce the occurrence of adverse reactions—such as abdominal pain, bloating, and acid reflux—during </a:t>
            </a:r>
            <a:r>
              <a:rPr kumimoji="0" lang="en-US" altLang="zh-CN" sz="1200" b="1" i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Helicobacter pylori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treatment.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3565442" y="1842708"/>
            <a:ext cx="2404514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enhances the eradication rate of </a:t>
            </a:r>
            <a:r>
              <a:rPr kumimoji="0" lang="en-US" altLang="zh-CN" sz="1400" b="1" i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Helicobacter pylori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6447259" y="1922718"/>
            <a:ext cx="552034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alleviates gastrointestinal-related adverse reactions during </a:t>
            </a:r>
            <a:r>
              <a:rPr kumimoji="0" lang="en-US" altLang="zh-CN" sz="1400" b="1" i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Helicobacter pylori 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treatment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765288" y="2502535"/>
            <a:ext cx="2047875" cy="2204720"/>
          </a:xfrm>
          <a:prstGeom prst="rect">
            <a:avLst/>
          </a:prstGeom>
        </p:spPr>
      </p:pic>
      <p:pic>
        <p:nvPicPr>
          <p:cNvPr id="36" name="图片 35" descr="向上箭头"/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 rot="5640000" flipH="1">
            <a:off x="4494903" y="2864485"/>
            <a:ext cx="328930" cy="32893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084693" y="2727960"/>
            <a:ext cx="8369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>
                <a:solidFill>
                  <a:srgbClr val="C00000"/>
                </a:solidFill>
              </a:rPr>
              <a:t>13.98%</a:t>
            </a:r>
          </a:p>
        </p:txBody>
      </p:sp>
      <p:grpSp>
        <p:nvGrpSpPr>
          <p:cNvPr id="6" name="组合 5"/>
          <p:cNvGrpSpPr/>
          <p:nvPr>
            <p:custDataLst>
              <p:tags r:id="rId4"/>
            </p:custDataLst>
          </p:nvPr>
        </p:nvGrpSpPr>
        <p:grpSpPr>
          <a:xfrm>
            <a:off x="6373757" y="1417955"/>
            <a:ext cx="857717" cy="306705"/>
            <a:chOff x="6891" y="1828"/>
            <a:chExt cx="1068" cy="483"/>
          </a:xfrm>
        </p:grpSpPr>
        <p:sp>
          <p:nvSpPr>
            <p:cNvPr id="7" name="文本框 6"/>
            <p:cNvSpPr txBox="1"/>
            <p:nvPr>
              <p:custDataLst>
                <p:tags r:id="rId5"/>
              </p:custDataLst>
            </p:nvPr>
          </p:nvSpPr>
          <p:spPr>
            <a:xfrm>
              <a:off x="6891" y="1828"/>
              <a:ext cx="1068" cy="48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4 weeks</a:t>
              </a:r>
            </a:p>
          </p:txBody>
        </p:sp>
        <p:sp>
          <p:nvSpPr>
            <p:cNvPr id="11" name="圆角矩形 10"/>
            <p:cNvSpPr/>
            <p:nvPr>
              <p:custDataLst>
                <p:tags r:id="rId6"/>
              </p:custDataLst>
            </p:nvPr>
          </p:nvSpPr>
          <p:spPr>
            <a:xfrm>
              <a:off x="6928" y="1828"/>
              <a:ext cx="1010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2" name="图片 11" descr="将图片变清晰"/>
          <p:cNvPicPr>
            <a:picLocks noChangeAspect="1"/>
          </p:cNvPicPr>
          <p:nvPr/>
        </p:nvPicPr>
        <p:blipFill>
          <a:blip r:embed="rId18">
            <a:grayscl/>
          </a:blip>
          <a:stretch>
            <a:fillRect/>
          </a:stretch>
        </p:blipFill>
        <p:spPr>
          <a:xfrm>
            <a:off x="1859915" y="664845"/>
            <a:ext cx="269875" cy="269875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444611" y="2522761"/>
            <a:ext cx="5578323" cy="2164268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11894820" cy="706755"/>
            <a:chOff x="400" y="1020"/>
            <a:chExt cx="18732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6797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Regulation of Constipation-Predominant Irritable Bowel Syndrome (IBS-C)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FFD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5E3D1C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5E3D1C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/>
          <p:cNvSpPr txBox="1"/>
          <p:nvPr/>
        </p:nvSpPr>
        <p:spPr>
          <a:xfrm>
            <a:off x="435610" y="1012190"/>
            <a:ext cx="7398385" cy="11398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843C0B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843C0B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843C0B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843C0B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BLa80; </a:t>
            </a:r>
            <a:r>
              <a:rPr lang="en-US" altLang="zh-CN" sz="1200" i="1">
                <a:solidFill>
                  <a:srgbClr val="843C0B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LRa05;</a:t>
            </a: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longum </a:t>
            </a:r>
            <a:r>
              <a:rPr lang="en-US" altLang="zh-CN" sz="1200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subsp.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longum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BL21;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Pediococcus acidilactici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PA53;</a:t>
            </a:r>
            <a:endParaRPr lang="en-US" altLang="zh-CN" sz="1200" i="1">
              <a:solidFill>
                <a:srgbClr val="545759"/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bifidum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BBi32;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Weizmannia coagulans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BC99</a:t>
            </a:r>
            <a:endParaRPr lang="en-US" altLang="zh-CN" sz="1200" b="1">
              <a:solidFill>
                <a:srgbClr val="545759"/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endParaRPr kumimoji="1" lang="en-US" altLang="zh-CN" sz="1200" b="1" dirty="0">
              <a:solidFill>
                <a:srgbClr val="545759"/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endParaRPr lang="en-US" altLang="zh-CN" sz="1200" b="1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endParaRPr kumimoji="1" lang="en-US" altLang="zh-CN" sz="1200" b="1" dirty="0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03580" y="2578100"/>
            <a:ext cx="7321550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Increases daily bowel movement frequency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Improves stool consistency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Alleviation of IBS symptoms with improvements in quality of life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7578090" y="1318895"/>
            <a:ext cx="4107815" cy="5448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Fructo-oligosaccharides; Acacia Gum; 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Potato Starch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graphicFrame>
        <p:nvGraphicFramePr>
          <p:cNvPr id="11" name="表格 10"/>
          <p:cNvGraphicFramePr/>
          <p:nvPr userDrawn="1">
            <p:custDataLst>
              <p:tags r:id="rId2"/>
            </p:custDataLst>
          </p:nvPr>
        </p:nvGraphicFramePr>
        <p:xfrm>
          <a:off x="617855" y="5132070"/>
          <a:ext cx="6816090" cy="11982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2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NCT04798417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kumimoji="1" lang="en-US" altLang="zh-CN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L</a:t>
                      </a:r>
                      <a:r>
                        <a:rPr kumimoji="1" lang="en-US" altLang="zh-CN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Ra05</a:t>
                      </a:r>
                      <a:r>
                        <a:rPr kumimoji="1" lang="en-US" altLang="zh-CN" sz="900" b="0" dirty="0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NCT06103240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ChiCTR2300072220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ChiCTR2100053700</a:t>
                      </a:r>
                      <a:endParaRPr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BL21</a:t>
                      </a:r>
                      <a:r>
                        <a:rPr kumimoji="1" lang="en-US" altLang="zh-CN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</a:t>
                      </a:r>
                      <a:r>
                        <a:rPr kumimoji="1" lang="en-US" altLang="zh-CN" sz="900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ChiCTR2300069881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NCT06140641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ChiCTR2300073299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NCT06544278</a:t>
                      </a:r>
                      <a:endParaRPr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Clr>
                          <a:srgbClr val="000000"/>
                        </a:buClr>
                        <a:buSzPct val="99000"/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PA53</a:t>
                      </a: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</a:t>
                      </a:r>
                      <a:r>
                        <a:rPr lang="en-US" sz="900" dirty="0"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NCT06761443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NCT06648590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BBi32</a:t>
                      </a: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</a:t>
                      </a:r>
                      <a:r>
                        <a:rPr lang="en-US" sz="900" dirty="0"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NCT06886711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BC99</a:t>
                      </a:r>
                      <a:r>
                        <a:rPr lang="en-US" sz="900" dirty="0"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ChiCTR2200065493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NCT06637397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endParaRPr kumimoji="1" lang="zh-CN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圆角矩形 11"/>
          <p:cNvSpPr/>
          <p:nvPr>
            <p:custDataLst>
              <p:tags r:id="rId1"/>
            </p:custDataLst>
          </p:nvPr>
        </p:nvSpPr>
        <p:spPr>
          <a:xfrm>
            <a:off x="7590493" y="1653529"/>
            <a:ext cx="4451689" cy="4281207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7" name="圆角矩形 6"/>
          <p:cNvSpPr/>
          <p:nvPr>
            <p:custDataLst>
              <p:tags r:id="rId2"/>
            </p:custDataLst>
          </p:nvPr>
        </p:nvSpPr>
        <p:spPr>
          <a:xfrm>
            <a:off x="2961684" y="1653529"/>
            <a:ext cx="4451689" cy="4281207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13136245" cy="706755"/>
            <a:chOff x="400" y="1020"/>
            <a:chExt cx="20687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8752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Regulation of Constipation-Predominant Irritable Bowel Syndrome (IBS-C)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email"/>
          <a:stretch>
            <a:fillRect/>
          </a:stretch>
        </p:blipFill>
        <p:spPr>
          <a:xfrm>
            <a:off x="3074607" y="2456882"/>
            <a:ext cx="4225925" cy="272923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4450" y="2402840"/>
            <a:ext cx="4361815" cy="233997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160063" y="5195664"/>
            <a:ext cx="4054889" cy="549601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 algn="l"/>
            <a:r>
              <a:rPr lang="en-US" altLang="zh-CN" sz="1400">
                <a:solidFill>
                  <a:srgbClr val="404040"/>
                </a:solidFill>
              </a:rPr>
              <a:t>P</a:t>
            </a:r>
            <a:r>
              <a:rPr lang="en-US" altLang="zh-CN" sz="1400" i="0">
                <a:solidFill>
                  <a:srgbClr val="404040"/>
                </a:solidFill>
              </a:rPr>
              <a:t>robiotic intervention significantly</a:t>
            </a:r>
            <a:r>
              <a:rPr lang="en-US" altLang="zh-CN" sz="1400" b="1" i="0">
                <a:solidFill>
                  <a:srgbClr val="404040"/>
                </a:solidFill>
              </a:rPr>
              <a:t> increased the average daily bowel movement frequency. </a:t>
            </a:r>
            <a:endParaRPr lang="en-US" altLang="zh-CN" sz="1400" i="0">
              <a:solidFill>
                <a:srgbClr val="40404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940314" y="4885696"/>
            <a:ext cx="3810000" cy="953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/>
            <a:r>
              <a:rPr lang="en-US" altLang="zh-CN" sz="1400" i="0">
                <a:solidFill>
                  <a:srgbClr val="404040"/>
                </a:solidFill>
              </a:rPr>
              <a:t>Probiotic intervention significantly </a:t>
            </a:r>
            <a:r>
              <a:rPr lang="en-US" altLang="zh-CN" sz="1400" b="1" i="0">
                <a:solidFill>
                  <a:srgbClr val="404040"/>
                </a:solidFill>
              </a:rPr>
              <a:t>reduced the severity of IBS symptoms</a:t>
            </a:r>
            <a:r>
              <a:rPr lang="en-US" altLang="zh-CN" sz="1400" i="0">
                <a:solidFill>
                  <a:srgbClr val="404040"/>
                </a:solidFill>
              </a:rPr>
              <a:t>, improving symptoms such as abdominal pain, bloating, and bowel habit irregularities.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6163" y="5338974"/>
            <a:ext cx="2359660" cy="260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100" b="1" dirty="0">
                <a:solidFill>
                  <a:schemeClr val="accent1"/>
                </a:solidFill>
              </a:rPr>
              <a:t>DOI: 10.1007/s00394-024-03398-8</a:t>
            </a:r>
          </a:p>
        </p:txBody>
      </p:sp>
      <p:sp>
        <p:nvSpPr>
          <p:cNvPr id="75" name="圆角矩形 74"/>
          <p:cNvSpPr/>
          <p:nvPr/>
        </p:nvSpPr>
        <p:spPr>
          <a:xfrm>
            <a:off x="259080" y="1653529"/>
            <a:ext cx="2468797" cy="3640349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06163" y="2263361"/>
            <a:ext cx="2468787" cy="296512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91795" marR="0" lvl="0" indent="-2857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Improved bowel movement frequency and stool consistency</a:t>
            </a:r>
          </a:p>
          <a:p>
            <a:pPr marL="391795" marR="0" lvl="0" indent="-2857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Alleviated the burden of IBS-related symptoms</a:t>
            </a:r>
          </a:p>
          <a:p>
            <a:pPr marL="391795" marR="0" lvl="0" indent="-2857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Supported gut functional health and enhanced quality of life</a:t>
            </a:r>
          </a:p>
          <a:p>
            <a:pPr marL="106045" marR="0" lvl="0" indent="0" algn="l" defTabSz="914400" rtl="0" eaLnBrk="1" fontAlgn="auto" latinLnBrk="0" hangingPunct="1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354311" y="1851406"/>
            <a:ext cx="2278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  <a:r>
              <a:rPr kumimoji="1" lang="en-US" altLang="zh-CN" b="1" noProof="0" dirty="0">
                <a:ln>
                  <a:noFill/>
                </a:ln>
                <a:solidFill>
                  <a:srgbClr val="AF3014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 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235897" y="1744412"/>
            <a:ext cx="381063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indent="0" algn="ctr"/>
            <a:r>
              <a:rPr lang="en-US" altLang="zh-CN" sz="1600" b="1">
                <a:solidFill>
                  <a:srgbClr val="404040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Average daily bowel </a:t>
            </a:r>
            <a:endParaRPr lang="en-US" altLang="zh-CN" sz="1600" b="1" i="0">
              <a:solidFill>
                <a:srgbClr val="404040"/>
              </a:solidFill>
              <a:latin typeface="Arial Bold" panose="020B0604020202090204" charset="0"/>
              <a:cs typeface="Arial Bold" panose="020B0604020202090204" charset="0"/>
            </a:endParaRPr>
          </a:p>
          <a:p>
            <a:pPr marL="0" indent="0" algn="ctr"/>
            <a:r>
              <a:rPr lang="en-US" altLang="zh-CN" sz="1600" b="1">
                <a:solidFill>
                  <a:srgbClr val="404040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movement frequency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7911031" y="1866646"/>
            <a:ext cx="381063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indent="0" algn="ctr"/>
            <a:r>
              <a:rPr lang="en-US" altLang="zh-CN" sz="1600" b="1">
                <a:solidFill>
                  <a:srgbClr val="404040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IBS Symptom Assessment</a:t>
            </a:r>
          </a:p>
        </p:txBody>
      </p:sp>
      <p:sp>
        <p:nvSpPr>
          <p:cNvPr id="13" name="矩形 12"/>
          <p:cNvSpPr/>
          <p:nvPr/>
        </p:nvSpPr>
        <p:spPr>
          <a:xfrm>
            <a:off x="4394200" y="2962910"/>
            <a:ext cx="578485" cy="2120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1447780" y="2456815"/>
            <a:ext cx="578485" cy="2120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211320" y="2962910"/>
            <a:ext cx="943610" cy="3987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黑体" panose="02010609060101010101" charset="-122"/>
                <a:cs typeface="+mn-lt"/>
              </a:rPr>
              <a:t>Probiotic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11248390" y="2402840"/>
            <a:ext cx="943610" cy="3987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rgbClr val="941E94"/>
                </a:solidFill>
                <a:effectLst/>
                <a:uLnTx/>
                <a:uFillTx/>
                <a:ea typeface="黑体" panose="02010609060101010101" charset="-122"/>
                <a:cs typeface="+mn-lt"/>
              </a:rPr>
              <a:t>Probiotic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Gastrointestinal Motility Regulation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FFD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5E3D1C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5E3D1C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506029" y="1000812"/>
            <a:ext cx="7398385" cy="11398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BLa80; </a:t>
            </a:r>
            <a:r>
              <a:rPr lang="en-US" altLang="zh-CN" sz="1200" i="1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LRa05;</a:t>
            </a:r>
          </a:p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breve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BBr60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; </a:t>
            </a:r>
            <a:r>
              <a:rPr lang="en-US" altLang="zh-CN" sz="1200" i="1">
                <a:solidFill>
                  <a:srgbClr val="545759"/>
                </a:solidFill>
                <a:latin typeface="Arial Italic" panose="020B0604020202090204" charset="0"/>
                <a:cs typeface="Arial Italic" panose="020B0604020202090204" charset="0"/>
                <a:sym typeface="+mn-ea"/>
              </a:rPr>
              <a:t>Pediococcus acidilactici </a:t>
            </a:r>
            <a:r>
              <a:rPr lang="en-US" altLang="zh-CN" sz="1200" b="1">
                <a:solidFill>
                  <a:srgbClr val="545759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PA53;</a:t>
            </a:r>
            <a:endParaRPr lang="en-US" altLang="zh-CN" sz="1200" i="1">
              <a:solidFill>
                <a:srgbClr val="545759"/>
              </a:solidFill>
              <a:latin typeface="Arial Italic" panose="020B0604020202090204" charset="0"/>
              <a:cs typeface="Arial Italic" panose="020B0604020202090204" charset="0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Streptococcus salivarius </a:t>
            </a:r>
            <a:r>
              <a:rPr lang="en-US" altLang="zh-CN" sz="120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subsp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. thermophilus </a:t>
            </a:r>
            <a:r>
              <a:rPr lang="en-US" altLang="zh-CN" sz="1200" b="1">
                <a:solidFill>
                  <a:srgbClr val="545759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ST36;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Weizmannia coagulans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BC99</a:t>
            </a:r>
            <a:endParaRPr lang="en-US" altLang="zh-CN" sz="1200" b="1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pPr>
              <a:lnSpc>
                <a:spcPct val="130000"/>
              </a:lnSpc>
            </a:pPr>
            <a:endParaRPr kumimoji="1" lang="en-US" altLang="zh-CN" sz="1200" b="1" dirty="0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endParaRPr lang="en-US" altLang="zh-CN" sz="1200" b="1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endParaRPr kumimoji="1" lang="en-US" altLang="zh-CN" sz="1200" b="1" dirty="0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875829" y="1146386"/>
            <a:ext cx="4879151" cy="143170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Protease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Fructo-oligosaccharides; Resistant Dextrin；Potato Starch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791575" y="2894965"/>
            <a:ext cx="2490470" cy="847090"/>
            <a:chOff x="13645" y="4359"/>
            <a:chExt cx="3922" cy="1334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组合 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10" name="直接连接符 9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" name="直接连接符 12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13"/>
          <p:cNvSpPr txBox="1"/>
          <p:nvPr/>
        </p:nvSpPr>
        <p:spPr>
          <a:xfrm>
            <a:off x="703580" y="2499360"/>
            <a:ext cx="732155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Improves constipation-related symptoms and quality of life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Upregulates of neurotransmitters involved in gastrointestinal motility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Attenuates inflammatory status with modulation of metabolic pathways associated with gastrointestinal motility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791575" y="25577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791575" y="342074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791575" y="293814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03580" y="222059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graphicFrame>
        <p:nvGraphicFramePr>
          <p:cNvPr id="16" name="表格 15"/>
          <p:cNvGraphicFramePr/>
          <p:nvPr userDrawn="1"/>
        </p:nvGraphicFramePr>
        <p:xfrm>
          <a:off x="703580" y="5143500"/>
          <a:ext cx="6816090" cy="10217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2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NCT04798417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kumimoji="1" lang="en-US" altLang="zh-CN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L</a:t>
                      </a:r>
                      <a:r>
                        <a:rPr kumimoji="1" lang="en-US" altLang="zh-CN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Ra05</a:t>
                      </a:r>
                      <a:r>
                        <a:rPr kumimoji="1" lang="en-US" altLang="zh-CN" sz="900" b="0" dirty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ChiCTR2300072220</a:t>
                      </a:r>
                      <a:endParaRPr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 Bold" panose="020B0604020202090204" charset="0"/>
                          <a:cs typeface="Arial Bold" panose="020B0604020202090204" charset="0"/>
                          <a:sym typeface="+mn-ea"/>
                        </a:rPr>
                        <a:t>BBr60</a:t>
                      </a:r>
                      <a:r>
                        <a:rPr kumimoji="1" lang="en-US" altLang="zh-CN" sz="900" dirty="0">
                          <a:solidFill>
                            <a:srgbClr val="AF3014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</a:t>
                      </a:r>
                      <a:r>
                        <a:rPr kumimoji="1" lang="en-US" altLang="zh-CN" sz="900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NCT06196892</a:t>
                      </a:r>
                      <a:endParaRPr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Clr>
                          <a:srgbClr val="000000"/>
                        </a:buClr>
                        <a:buSzPct val="99000"/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PA53</a:t>
                      </a: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</a:t>
                      </a:r>
                      <a:r>
                        <a:rPr lang="en-US" sz="900" dirty="0"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NCT06761443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NCT06648590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ST36</a:t>
                      </a:r>
                      <a:r>
                        <a:rPr lang="en-US" sz="900" dirty="0"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NCT06779994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BC99</a:t>
                      </a:r>
                      <a:r>
                        <a:rPr lang="en-US" sz="900" dirty="0"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ChiCTR2200065493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NCT06637397,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NCT06307821</a:t>
                      </a:r>
                      <a:endParaRPr lang="en-US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  <a:p>
                      <a:pPr marL="0" algn="l" defTabSz="914400" rtl="0" eaLnBrk="1" fontAlgn="ctr" latinLnBrk="0" hangingPunct="1"/>
                      <a:endParaRPr kumimoji="1" lang="en-US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Gastrointestinal Motility Regulation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圆角矩形 74"/>
          <p:cNvSpPr/>
          <p:nvPr/>
        </p:nvSpPr>
        <p:spPr>
          <a:xfrm>
            <a:off x="298890" y="1546521"/>
            <a:ext cx="2744616" cy="4191606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62252" y="2000930"/>
            <a:ext cx="2772410" cy="33820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Improved bowel function and enhanced intestinal transit</a:t>
            </a: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Modulated multiple pathways involved in GI motility—including neurotransmitter signaling, inflammatory mediators, and metabolic pathways</a:t>
            </a: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Promoted the restoration of gastrointestinal motor function and improves gut health and quality of life</a:t>
            </a:r>
          </a:p>
          <a:p>
            <a:pPr marL="391795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marL="106045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543599" y="1623004"/>
            <a:ext cx="2278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noProof="0" dirty="0">
                <a:ln>
                  <a:noFill/>
                </a:ln>
                <a:solidFill>
                  <a:srgbClr val="843C0B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3368675" y="1623060"/>
            <a:ext cx="0" cy="4469765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9563" y="2429886"/>
            <a:ext cx="1925672" cy="2275671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6203" y="2366036"/>
            <a:ext cx="1731645" cy="211645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3933" y="2411121"/>
            <a:ext cx="1662430" cy="208089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4268" y="2410201"/>
            <a:ext cx="1925672" cy="2269542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574246" y="1744337"/>
            <a:ext cx="3759187" cy="30861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/>
            <a:r>
              <a:rPr lang="en-US" altLang="zh-CN" sz="1600" b="1" i="0">
                <a:solidFill>
                  <a:srgbClr val="404040"/>
                </a:solidFill>
                <a:latin typeface="Arial Bold" panose="020B0604020202090204" charset="0"/>
                <a:cs typeface="Arial Bold" panose="020B0604020202090204" charset="0"/>
              </a:rPr>
              <a:t>Promote gastrointestinal peristalsis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643792" y="1744323"/>
            <a:ext cx="3744950" cy="3086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0" indent="0"/>
            <a:r>
              <a:rPr lang="en-US" altLang="zh-CN" sz="1600" b="1">
                <a:solidFill>
                  <a:srgbClr val="404040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Increase bowel movement frequency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3831126" y="5000582"/>
            <a:ext cx="3394099" cy="87316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 algn="l">
              <a:lnSpc>
                <a:spcPct val="120000"/>
              </a:lnSpc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8 weeks of Intervention significantly increased serum levels of serotonin (5-hydroxytryptamine, 5-HT) and motilin. </a:t>
            </a:r>
            <a:endParaRPr lang="en-US" altLang="zh-CN" sz="1200" i="0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833933" y="4705607"/>
            <a:ext cx="3663498" cy="146304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 algn="l">
              <a:lnSpc>
                <a:spcPct val="90000"/>
              </a:lnSpc>
            </a:pPr>
            <a:r>
              <a:rPr lang="en-US" altLang="zh-CN" sz="1200" i="0">
                <a:solidFill>
                  <a:schemeClr val="tx1">
                    <a:lumMod val="75000"/>
                    <a:lumOff val="25000"/>
                  </a:schemeClr>
                </a:solidFill>
              </a:rPr>
              <a:t>8 weeks of probiotic intervention resulted in </a:t>
            </a:r>
            <a:r>
              <a:rPr lang="en-US" altLang="zh-CN" sz="1200" b="1" i="0">
                <a:solidFill>
                  <a:schemeClr val="tx1">
                    <a:lumMod val="75000"/>
                    <a:lumOff val="25000"/>
                  </a:schemeClr>
                </a:solidFill>
              </a:rPr>
              <a:t>a significant increase in spontaneous bowel movements</a:t>
            </a:r>
            <a:r>
              <a:rPr lang="en-US" altLang="zh-CN" sz="1200" i="0">
                <a:solidFill>
                  <a:schemeClr val="tx1">
                    <a:lumMod val="75000"/>
                    <a:lumOff val="25000"/>
                  </a:schemeClr>
                </a:solidFill>
              </a:rPr>
              <a:t>, accompanied by marked </a:t>
            </a:r>
            <a:r>
              <a:rPr lang="en-US" altLang="zh-CN" sz="1200" b="1" i="0">
                <a:solidFill>
                  <a:schemeClr val="tx1">
                    <a:lumMod val="75000"/>
                    <a:lumOff val="25000"/>
                  </a:schemeClr>
                </a:solidFill>
              </a:rPr>
              <a:t>improvements in constipation</a:t>
            </a:r>
            <a:r>
              <a:rPr lang="zh-CN" altLang="en-US" sz="1200" b="1" i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en-US" altLang="zh-CN" sz="1200" b="1" i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zh-CN" altLang="en-US" sz="1200" b="1" i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en-US" altLang="zh-CN" sz="1200" b="1" i="0">
                <a:solidFill>
                  <a:schemeClr val="tx1">
                    <a:lumMod val="75000"/>
                    <a:lumOff val="25000"/>
                  </a:schemeClr>
                </a:solidFill>
              </a:rPr>
              <a:t>related symptoms</a:t>
            </a:r>
            <a:r>
              <a:rPr lang="en-US" altLang="zh-CN" sz="1200" i="0">
                <a:solidFill>
                  <a:schemeClr val="tx1">
                    <a:lumMod val="75000"/>
                    <a:lumOff val="25000"/>
                  </a:schemeClr>
                </a:solidFill>
              </a:rPr>
              <a:t>, including hard stools, difficulty in defecation, bloating, and abdominal pain. </a:t>
            </a:r>
          </a:p>
        </p:txBody>
      </p:sp>
      <p:cxnSp>
        <p:nvCxnSpPr>
          <p:cNvPr id="16" name="直接连接符 15"/>
          <p:cNvCxnSpPr/>
          <p:nvPr/>
        </p:nvCxnSpPr>
        <p:spPr>
          <a:xfrm>
            <a:off x="7487920" y="1659890"/>
            <a:ext cx="0" cy="4468495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sp>
        <p:nvSpPr>
          <p:cNvPr id="44" name="文本框 43"/>
          <p:cNvSpPr txBox="1"/>
          <p:nvPr/>
        </p:nvSpPr>
        <p:spPr>
          <a:xfrm>
            <a:off x="298865" y="5753393"/>
            <a:ext cx="3671248" cy="414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7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DOI: 10.3390/foods14040654</a:t>
            </a:r>
          </a:p>
          <a:p>
            <a:r>
              <a:rPr lang="en-US" altLang="zh-CN" sz="7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DOI: 10.3390/nu16233990</a:t>
            </a:r>
          </a:p>
          <a:p>
            <a:r>
              <a:rPr lang="en-US" altLang="zh-CN" sz="7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DOI: 10.1163/18762891-bja00038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10908030" cy="398780"/>
            <a:chOff x="400" y="1020"/>
            <a:chExt cx="17178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5243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Support for Chemo- and Radiotherapy-Associated Intestinal Injury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FFD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5E3D1C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5E3D1C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06095" y="1012190"/>
            <a:ext cx="7398385" cy="11398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BLa80</a:t>
            </a:r>
            <a:r>
              <a:rPr lang="en-US" altLang="zh-CN" sz="1200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;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LRa05</a:t>
            </a:r>
            <a:r>
              <a:rPr lang="en-US" altLang="zh-CN" sz="1200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;</a:t>
            </a: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65000"/>
                    <a:lumOff val="35000"/>
                  </a:schemeClr>
                </a:solidFill>
                <a:latin typeface="Arial Italic" panose="020B0604020202090204" charset="0"/>
                <a:cs typeface="Arial Italic" panose="020B0604020202090204" charset="0"/>
                <a:sym typeface="+mn-ea"/>
              </a:rPr>
              <a:t>Lactobacillus acidophilus 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LA85</a:t>
            </a:r>
            <a:r>
              <a:rPr lang="en-US" altLang="zh-CN" sz="120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;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longum </a:t>
            </a:r>
            <a:r>
              <a:rPr lang="en-US" altLang="zh-CN" sz="120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subsp.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longum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BL21</a:t>
            </a:r>
            <a:r>
              <a:rPr lang="en-US" altLang="zh-CN" sz="1200" b="1">
                <a:solidFill>
                  <a:srgbClr val="545759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;</a:t>
            </a:r>
            <a:endParaRPr lang="en-US" altLang="zh-CN" sz="1200" i="1">
              <a:solidFill>
                <a:srgbClr val="545759"/>
              </a:solidFill>
              <a:latin typeface="Arial Italic" panose="020B0604020202090204" charset="0"/>
              <a:cs typeface="Arial Italic" panose="020B060402020209020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longum </a:t>
            </a:r>
            <a:r>
              <a:rPr lang="en-US" altLang="zh-CN" sz="120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subsp.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infantis </a:t>
            </a:r>
            <a:r>
              <a:rPr lang="en-US" altLang="zh-CN" sz="1200" b="1">
                <a:solidFill>
                  <a:srgbClr val="545759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BI45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Weizmannia coagulans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BC99</a:t>
            </a:r>
            <a:endParaRPr lang="en-US" altLang="zh-CN" sz="1200" b="1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endParaRPr kumimoji="1" lang="en-US" altLang="zh-CN" sz="1200" b="1" dirty="0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endParaRPr lang="en-US" altLang="zh-CN" sz="1200" b="1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endParaRPr kumimoji="1" lang="en-US" altLang="zh-CN" sz="1200" b="1" dirty="0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</p:txBody>
      </p:sp>
      <p:grpSp>
        <p:nvGrpSpPr>
          <p:cNvPr id="12" name="组合 11"/>
          <p:cNvGrpSpPr/>
          <p:nvPr userDrawn="1"/>
        </p:nvGrpSpPr>
        <p:grpSpPr>
          <a:xfrm>
            <a:off x="8791575" y="2894965"/>
            <a:ext cx="2490470" cy="847090"/>
            <a:chOff x="13645" y="4359"/>
            <a:chExt cx="3922" cy="1334"/>
          </a:xfrm>
        </p:grpSpPr>
        <p:cxnSp>
          <p:nvCxnSpPr>
            <p:cNvPr id="14" name="直接连接符 13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组合 15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17" name="直接连接符 1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1" name="直接连接符 20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文本框 21"/>
          <p:cNvSpPr txBox="1"/>
          <p:nvPr/>
        </p:nvSpPr>
        <p:spPr>
          <a:xfrm>
            <a:off x="703580" y="2612390"/>
            <a:ext cx="7321550" cy="1123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Reduces risk of developing moderate-to-severe radiation enteritis</a:t>
            </a:r>
          </a:p>
          <a:p>
            <a:pPr marL="285750" indent="-285750" fontAlgn="auto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Attenuates diarrhea severity</a:t>
            </a:r>
          </a:p>
          <a:p>
            <a:pPr marL="285750" indent="-285750" fontAlgn="auto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Modulates gut microbiota composition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8791575" y="25577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8791575" y="339153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8791575" y="293814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graphicFrame>
        <p:nvGraphicFramePr>
          <p:cNvPr id="31" name="表格 30"/>
          <p:cNvGraphicFramePr/>
          <p:nvPr userDrawn="1"/>
        </p:nvGraphicFramePr>
        <p:xfrm>
          <a:off x="703580" y="5143500"/>
          <a:ext cx="6816090" cy="10217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2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ChiCTR2100053699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NCT05662514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kumimoji="1" lang="en-US" altLang="zh-CN" sz="900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L</a:t>
                      </a:r>
                      <a:r>
                        <a:rPr kumimoji="1" lang="en-US" altLang="zh-CN" sz="900" b="1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Ra05</a:t>
                      </a:r>
                      <a:r>
                        <a:rPr kumimoji="1" lang="en-US" altLang="zh-CN" sz="900" b="0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ChiCTR2100053700</a:t>
                      </a:r>
                      <a:endParaRPr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LA85</a:t>
                      </a:r>
                      <a:r>
                        <a:rPr lang="en-US" sz="900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NCT05974657</a:t>
                      </a:r>
                      <a:endParaRPr lang="en-US" altLang="zh-CN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Clr>
                          <a:srgbClr val="000000"/>
                        </a:buClr>
                        <a:buSzPct val="99000"/>
                        <a:buNone/>
                      </a:pPr>
                      <a:r>
                        <a:rPr lang="en-US" sz="900" b="1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BL21</a:t>
                      </a:r>
                      <a:r>
                        <a:rPr lang="en-US" sz="900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ChiCTR2300069881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BI45</a:t>
                      </a:r>
                      <a:r>
                        <a:rPr lang="en-US" sz="900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NCT06863415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900" b="1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BC99</a:t>
                      </a:r>
                      <a:r>
                        <a:rPr lang="en-US" sz="900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ChiCTR2200065493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NCT06637397,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NCT06307821</a:t>
                      </a:r>
                      <a:endParaRPr lang="en-US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  <a:p>
                      <a:pPr marL="0" algn="l" defTabSz="914400" rtl="0" eaLnBrk="1" fontAlgn="ctr" latinLnBrk="0" hangingPunct="1"/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2" name="文本框 31"/>
          <p:cNvSpPr txBox="1"/>
          <p:nvPr/>
        </p:nvSpPr>
        <p:spPr>
          <a:xfrm>
            <a:off x="8791575" y="1401445"/>
            <a:ext cx="3187700" cy="4806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Excipients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: Inulin; Potato Starch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>
            <p:custDataLst>
              <p:tags r:id="rId1"/>
            </p:custDataLst>
          </p:nvPr>
        </p:nvSpPr>
        <p:spPr>
          <a:xfrm>
            <a:off x="7826144" y="1475706"/>
            <a:ext cx="3679059" cy="4773281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7" name="圆角矩形 6"/>
          <p:cNvSpPr/>
          <p:nvPr>
            <p:custDataLst>
              <p:tags r:id="rId2"/>
            </p:custDataLst>
          </p:nvPr>
        </p:nvSpPr>
        <p:spPr>
          <a:xfrm>
            <a:off x="3982507" y="1475706"/>
            <a:ext cx="3679059" cy="4773281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13849985" cy="398780"/>
            <a:chOff x="400" y="1020"/>
            <a:chExt cx="21811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9876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Support for Chemo- and Radiotherapy-Associated Intestinal Injury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13"/>
          <p:cNvSpPr txBox="1"/>
          <p:nvPr/>
        </p:nvSpPr>
        <p:spPr>
          <a:xfrm>
            <a:off x="4163360" y="5133833"/>
            <a:ext cx="3439494" cy="92992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kumimoji="1"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黑体" panose="02010609060101010101" charset="-122"/>
                <a:cs typeface="+mn-lt"/>
              </a:rPr>
              <a:t>T</a:t>
            </a: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黑体" panose="02010609060101010101" charset="-122"/>
                <a:cs typeface="+mn-lt"/>
              </a:rPr>
              <a:t>he incidence of acute radiation-induced intestinal injury of grade ≥2 (ARE) was significantly reduced from 65.0% to 27.2%. </a:t>
            </a:r>
          </a:p>
          <a:p>
            <a:endParaRPr kumimoji="1" lang="en-US" altLang="zh-CN" sz="14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ea typeface="黑体" panose="02010609060101010101" charset="-122"/>
              <a:cs typeface="+mn-lt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2180" y="2374333"/>
            <a:ext cx="3510638" cy="2392551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8438684" y="1759910"/>
            <a:ext cx="2610629" cy="5219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kumimoji="1" lang="en-US" altLang="zh-CN" sz="1400" b="1" dirty="0">
                <a:solidFill>
                  <a:srgbClr val="404040"/>
                </a:solidFill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Reduction in the incidence of diarrhea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4477749" y="1759866"/>
            <a:ext cx="2688564" cy="5835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kumimoji="1" lang="en-US" altLang="zh-CN" sz="1400" b="1" dirty="0">
                <a:solidFill>
                  <a:srgbClr val="404040"/>
                </a:solidFill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Attenuation of intestinal injury severity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113953" y="5133862"/>
            <a:ext cx="326009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kumimoji="1" lang="en-US" altLang="zh-CN" sz="140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ea typeface="黑体" panose="02010609060101010101" charset="-122"/>
                <a:cs typeface="+mn-lt"/>
                <a:sym typeface="+mn-ea"/>
              </a:rPr>
              <a:t>The incidence of diarrhea decreased from 57.0% to 29.5%. </a:t>
            </a:r>
            <a:endParaRPr kumimoji="1" lang="en-US" altLang="zh-CN" sz="140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ea typeface="黑体" panose="02010609060101010101" charset="-122"/>
              <a:cs typeface="+mn-lt"/>
              <a:sym typeface="+mn-ea"/>
            </a:endParaRPr>
          </a:p>
        </p:txBody>
      </p:sp>
      <p:sp>
        <p:nvSpPr>
          <p:cNvPr id="75" name="圆角矩形 74"/>
          <p:cNvSpPr/>
          <p:nvPr/>
        </p:nvSpPr>
        <p:spPr>
          <a:xfrm>
            <a:off x="534035" y="1475740"/>
            <a:ext cx="3058795" cy="4305935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915244" y="1676700"/>
            <a:ext cx="2506345" cy="3575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kumimoji="1" lang="en-US" altLang="zh-CN" b="1" noProof="0" dirty="0">
                <a:ln>
                  <a:noFill/>
                </a:ln>
                <a:solidFill>
                  <a:srgbClr val="843C0B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534059" y="2127088"/>
            <a:ext cx="3020695" cy="32778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M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itigated chemotherapy- and radiotherapy-associated intestinal injury</a:t>
            </a: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M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odulated gut microbiota composition</a:t>
            </a: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educed the risk of moderate-to-severe radiation enteritis and alleviated diarrhea</a:t>
            </a: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upported the stabilization and recovery of intestinal function in patients undergoing chemoradiotherapy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43719" y="5863330"/>
            <a:ext cx="1840706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90204"/>
                <a:ea typeface="+mn-ea"/>
                <a:cs typeface="+mn-cs"/>
              </a:rPr>
              <a:t>DOI： 10.3389/fnut.2025.1626169</a:t>
            </a: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3953" y="2554913"/>
            <a:ext cx="3156103" cy="2197095"/>
          </a:xfrm>
          <a:prstGeom prst="rect">
            <a:avLst/>
          </a:prstGeom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9904730" cy="398780"/>
            <a:chOff x="400" y="1020"/>
            <a:chExt cx="15598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3663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Gut Microbiota Homeostasis Regulation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FFD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5E3D1C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5E3D1C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43560" y="1012190"/>
            <a:ext cx="7398385" cy="11398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BLa80</a:t>
            </a:r>
            <a:r>
              <a:rPr lang="en-US" altLang="zh-CN" sz="1200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;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LRa05</a:t>
            </a:r>
            <a:r>
              <a:rPr lang="en-US" altLang="zh-CN" sz="1200">
                <a:solidFill>
                  <a:srgbClr val="843C0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;</a:t>
            </a: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longum </a:t>
            </a:r>
            <a:r>
              <a:rPr lang="en-US" altLang="zh-CN" sz="120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subsp.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longum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BL21; </a:t>
            </a:r>
            <a:r>
              <a:rPr lang="en-US" altLang="zh-CN" sz="1200" i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breve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BBr60</a:t>
            </a:r>
            <a:r>
              <a:rPr lang="en-US" altLang="zh-CN" sz="120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; </a:t>
            </a:r>
          </a:p>
          <a:p>
            <a:pPr indent="0" fontAlgn="auto">
              <a:lnSpc>
                <a:spcPct val="130000"/>
              </a:lnSpc>
            </a:pP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Akkermansia muciniphila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Akk11/pAkk11</a:t>
            </a:r>
            <a:r>
              <a:rPr lang="en-US" altLang="zh-CN" sz="120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Weizmannia coagulans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BC99</a:t>
            </a:r>
          </a:p>
          <a:p>
            <a:endParaRPr kumimoji="1" lang="en-US" altLang="zh-CN" sz="1200" b="1" dirty="0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endParaRPr lang="en-US" altLang="zh-CN" sz="1200" b="1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endParaRPr kumimoji="1" lang="en-US" altLang="zh-CN" sz="1200" b="1" dirty="0">
              <a:solidFill>
                <a:srgbClr val="545759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</p:txBody>
      </p:sp>
      <p:grpSp>
        <p:nvGrpSpPr>
          <p:cNvPr id="12" name="组合 11"/>
          <p:cNvGrpSpPr/>
          <p:nvPr userDrawn="1"/>
        </p:nvGrpSpPr>
        <p:grpSpPr>
          <a:xfrm>
            <a:off x="8791575" y="2894965"/>
            <a:ext cx="2490470" cy="847090"/>
            <a:chOff x="13645" y="4359"/>
            <a:chExt cx="3922" cy="1334"/>
          </a:xfrm>
        </p:grpSpPr>
        <p:cxnSp>
          <p:nvCxnSpPr>
            <p:cNvPr id="14" name="直接连接符 13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组合 15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17" name="直接连接符 1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1" name="直接连接符 20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文本框 21"/>
          <p:cNvSpPr txBox="1"/>
          <p:nvPr/>
        </p:nvSpPr>
        <p:spPr>
          <a:xfrm>
            <a:off x="703580" y="2519680"/>
            <a:ext cx="732155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Improve constipation-related symptoms and quality of life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Upregulate of neurotransmitters involved in gastrointestinal motility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Attenuate inflammatory status with modulation of metabolic pathways associated with gastrointestinal motility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8791575" y="25577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8791575" y="339153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8791575" y="293814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7351395" y="1301750"/>
            <a:ext cx="4334510" cy="5803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Excipients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: Inulin; Fructo-oligosaccharides;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Acacia Gum;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Resistant Dextrin; Galacto-oligosaccharides; Potato Starch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graphicFrame>
        <p:nvGraphicFramePr>
          <p:cNvPr id="31" name="表格 30"/>
          <p:cNvGraphicFramePr/>
          <p:nvPr userDrawn="1"/>
        </p:nvGraphicFramePr>
        <p:xfrm>
          <a:off x="617855" y="5020945"/>
          <a:ext cx="7077075" cy="1508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3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4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891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ChiCTR2100053699,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NCT05662514,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NCT06107049,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NCT06103253,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ChiCTR2300073412,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ChiCTR2300074956,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NCT06412042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kumimoji="1" lang="en-US" altLang="zh-CN" sz="900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L</a:t>
                      </a:r>
                      <a:r>
                        <a:rPr kumimoji="1" lang="en-US" altLang="zh-CN" sz="900" b="1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Ra05</a:t>
                      </a:r>
                      <a:r>
                        <a:rPr kumimoji="1" lang="en-US" altLang="zh-CN" sz="900" b="0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a typeface="微软雅黑" panose="020B0503020204020204" charset="-122"/>
                          <a:cs typeface="+mn-lt"/>
                          <a:sym typeface="+mn-ea"/>
                        </a:rPr>
                        <a:t>NCT06103240,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a typeface="微软雅黑" panose="020B0503020204020204" charset="-122"/>
                          <a:cs typeface="+mn-lt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a typeface="微软雅黑" panose="020B0503020204020204" charset="-122"/>
                          <a:cs typeface="+mn-lt"/>
                          <a:sym typeface="+mn-ea"/>
                        </a:rPr>
                        <a:t>ChiCTR2300072220,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a typeface="微软雅黑" panose="020B0503020204020204" charset="-122"/>
                          <a:cs typeface="+mn-lt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a typeface="微软雅黑" panose="020B0503020204020204" charset="-122"/>
                          <a:cs typeface="+mn-lt"/>
                          <a:sym typeface="+mn-ea"/>
                        </a:rPr>
                        <a:t>ChiCTR2100053700,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a typeface="微软雅黑" panose="020B0503020204020204" charset="-122"/>
                          <a:cs typeface="+mn-lt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a typeface="微软雅黑" panose="020B0503020204020204" charset="-122"/>
                          <a:cs typeface="+mn-lt"/>
                          <a:sym typeface="+mn-ea"/>
                        </a:rPr>
                        <a:t>ChiCTR2300073308,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a typeface="微软雅黑" panose="020B0503020204020204" charset="-122"/>
                          <a:cs typeface="+mn-lt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a typeface="微软雅黑" panose="020B0503020204020204" charset="-122"/>
                          <a:cs typeface="+mn-lt"/>
                          <a:sym typeface="+mn-ea"/>
                        </a:rPr>
                        <a:t>NCT06699537,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a typeface="微软雅黑" panose="020B0503020204020204" charset="-122"/>
                          <a:cs typeface="+mn-lt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a typeface="微软雅黑" panose="020B0503020204020204" charset="-122"/>
                          <a:cs typeface="+mn-lt"/>
                          <a:sym typeface="+mn-ea"/>
                        </a:rPr>
                        <a:t>NCT06901791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900" b="1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BL21</a:t>
                      </a:r>
                      <a:r>
                        <a:rPr lang="en-US" altLang="zh-CN" sz="900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ChiCTR2300069881,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NCT06140641,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ChiCTR2300073299,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NCT06544278</a:t>
                      </a:r>
                      <a:endParaRPr lang="en-US" altLang="zh-CN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Clr>
                          <a:srgbClr val="000000"/>
                        </a:buClr>
                        <a:buSzPct val="99000"/>
                        <a:buNone/>
                      </a:pPr>
                      <a:r>
                        <a:rPr lang="en-US" altLang="zh-CN" sz="900" b="1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BBr60</a:t>
                      </a:r>
                      <a:r>
                        <a:rPr lang="en-US" altLang="zh-CN" sz="900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NCT06305650,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NCT06196892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900" b="1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Akk11</a:t>
                      </a:r>
                      <a:r>
                        <a:rPr lang="en-US" altLang="zh-CN" sz="900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NCT06653101；</a:t>
                      </a:r>
                      <a:r>
                        <a:rPr lang="en-US" altLang="zh-CN" sz="900" b="1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pAkk11</a:t>
                      </a:r>
                      <a:r>
                        <a:rPr lang="en-US" altLang="zh-CN" sz="900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NCT06964932,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NCT06964919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900" b="1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BC99</a:t>
                      </a:r>
                      <a:r>
                        <a:rPr lang="en-US" sz="900" dirty="0">
                          <a:solidFill>
                            <a:srgbClr val="843C0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ChiCTR2200065493,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ChiCTR2300073499,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NCT06607562,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NCT06077383,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NCT06629441,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NCT06676111,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NCT06885346,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NCT06885632</a:t>
                      </a:r>
                    </a:p>
                    <a:p>
                      <a:pPr marL="0" algn="l" defTabSz="914400" rtl="0" eaLnBrk="1" fontAlgn="ctr" latinLnBrk="0" hangingPunct="1"/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圆角矩形 22"/>
          <p:cNvSpPr/>
          <p:nvPr/>
        </p:nvSpPr>
        <p:spPr>
          <a:xfrm>
            <a:off x="201930" y="1329690"/>
            <a:ext cx="2887602" cy="4409465"/>
          </a:xfrm>
          <a:prstGeom prst="roundRect">
            <a:avLst>
              <a:gd name="adj" fmla="val 4428"/>
            </a:avLst>
          </a:prstGeom>
          <a:solidFill>
            <a:srgbClr val="FFFFFF"/>
          </a:solidFill>
          <a:ln w="25400" cap="flat" cmpd="sng" algn="ctr">
            <a:solidFill>
              <a:srgbClr val="C30000">
                <a:lumMod val="20000"/>
                <a:lumOff val="80000"/>
                <a:alpha val="10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6912610" cy="398780"/>
            <a:chOff x="400" y="1020"/>
            <a:chExt cx="10886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018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Vaginal Microecological Modulation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7289165" y="59220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635" y="1581150"/>
            <a:ext cx="3314065" cy="3587115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8298815" y="2010410"/>
            <a:ext cx="2752090" cy="2708910"/>
            <a:chOff x="13827" y="2865"/>
            <a:chExt cx="3162" cy="2878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827" y="2865"/>
              <a:ext cx="3162" cy="2878"/>
            </a:xfrm>
            <a:prstGeom prst="rect">
              <a:avLst/>
            </a:prstGeom>
          </p:spPr>
        </p:pic>
        <p:sp>
          <p:nvSpPr>
            <p:cNvPr id="15" name="文本框 14"/>
            <p:cNvSpPr txBox="1"/>
            <p:nvPr/>
          </p:nvSpPr>
          <p:spPr>
            <a:xfrm>
              <a:off x="14839" y="4673"/>
              <a:ext cx="865" cy="2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/>
                <a:t>2.9%</a:t>
              </a: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5879" y="3342"/>
              <a:ext cx="789" cy="2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/>
                <a:t>15%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8577580" y="5274310"/>
            <a:ext cx="27552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spcAft>
                <a:spcPts val="600"/>
              </a:spcAft>
              <a:buNone/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Probiotics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effectively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promoted the colonisation and dominance of beneficial 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</a:rPr>
              <a:t>Lactobacillus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 species.</a:t>
            </a:r>
          </a:p>
        </p:txBody>
      </p:sp>
      <p:cxnSp>
        <p:nvCxnSpPr>
          <p:cNvPr id="45" name="直接连接符 44"/>
          <p:cNvCxnSpPr/>
          <p:nvPr/>
        </p:nvCxnSpPr>
        <p:spPr>
          <a:xfrm>
            <a:off x="7628890" y="1812925"/>
            <a:ext cx="25400" cy="3458845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pic>
        <p:nvPicPr>
          <p:cNvPr id="83" name="图片 82" descr="向上箭头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4200000" flipH="1">
            <a:off x="9422751" y="2906788"/>
            <a:ext cx="580521" cy="580521"/>
          </a:xfrm>
          <a:prstGeom prst="rect">
            <a:avLst/>
          </a:prstGeom>
        </p:spPr>
      </p:pic>
      <p:sp>
        <p:nvSpPr>
          <p:cNvPr id="84" name="文本框 83"/>
          <p:cNvSpPr txBox="1"/>
          <p:nvPr/>
        </p:nvSpPr>
        <p:spPr>
          <a:xfrm>
            <a:off x="9455785" y="6474460"/>
            <a:ext cx="273875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solidFill>
                  <a:srgbClr val="FAFAFA">
                    <a:lumMod val="50000"/>
                  </a:srgb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Partial data shown. More data available...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29531" y="2071987"/>
            <a:ext cx="2562225" cy="3850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1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Significantly enhanced microbial diversity and reshaped the vaginal micro-ecosystem structure</a:t>
            </a:r>
          </a:p>
          <a:p>
            <a:pPr marL="285750" indent="-285750" fontAlgn="auto">
              <a:lnSpc>
                <a:spcPct val="11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Increased the relative abundance of beneficial </a:t>
            </a:r>
            <a:r>
              <a:rPr lang="en-US" altLang="zh-CN" sz="14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Lactobacillus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 species and reestablishes dominant microbiota</a:t>
            </a:r>
          </a:p>
          <a:p>
            <a:pPr marL="285750" indent="-285750" fontAlgn="auto">
              <a:lnSpc>
                <a:spcPct val="11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Effectively reduced </a:t>
            </a:r>
            <a:r>
              <a:rPr lang="en-US" altLang="zh-CN" sz="1400" i="1">
                <a:solidFill>
                  <a:schemeClr val="tx1">
                    <a:lumMod val="75000"/>
                    <a:lumOff val="25000"/>
                  </a:schemeClr>
                </a:solidFill>
              </a:rPr>
              <a:t>Candida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 positivity rates and lowered the recurrence risk of fungal vaginosis.</a:t>
            </a:r>
          </a:p>
          <a:p>
            <a:pPr fontAlgn="auto">
              <a:spcAft>
                <a:spcPts val="600"/>
              </a:spcAft>
            </a:pP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43560" y="1581150"/>
            <a:ext cx="23063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8B1A48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Research Outcome</a:t>
            </a:r>
          </a:p>
        </p:txBody>
      </p:sp>
      <p:pic>
        <p:nvPicPr>
          <p:cNvPr id="41" name="图片 40" descr="向上箭头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4980000" flipH="1">
            <a:off x="6214110" y="2118360"/>
            <a:ext cx="298450" cy="298450"/>
          </a:xfrm>
          <a:prstGeom prst="rect">
            <a:avLst/>
          </a:prstGeom>
        </p:spPr>
      </p:pic>
      <p:pic>
        <p:nvPicPr>
          <p:cNvPr id="42" name="图片 41" descr="向上箭头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4980000" flipH="1">
            <a:off x="6125845" y="3974465"/>
            <a:ext cx="298450" cy="298450"/>
          </a:xfrm>
          <a:prstGeom prst="rect">
            <a:avLst/>
          </a:prstGeom>
        </p:spPr>
      </p:pic>
      <p:sp>
        <p:nvSpPr>
          <p:cNvPr id="49" name="文本框 48"/>
          <p:cNvSpPr txBox="1"/>
          <p:nvPr/>
        </p:nvSpPr>
        <p:spPr>
          <a:xfrm>
            <a:off x="4040579" y="5271790"/>
            <a:ext cx="2636520" cy="978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10000"/>
              </a:lnSpc>
              <a:spcAft>
                <a:spcPts val="600"/>
              </a:spcAft>
              <a:buNone/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Both the Simpson and Shannon indices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significantly increased. </a:t>
            </a:r>
          </a:p>
          <a:p>
            <a:pPr indent="0" fontAlgn="auto">
              <a:lnSpc>
                <a:spcPct val="110000"/>
              </a:lnSpc>
              <a:spcAft>
                <a:spcPts val="600"/>
              </a:spcAft>
              <a:buNone/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Probiotics can remodel the structure of the vaginal microbiome.</a:t>
            </a:r>
          </a:p>
        </p:txBody>
      </p:sp>
      <p:sp>
        <p:nvSpPr>
          <p:cNvPr id="21" name="矩形 20"/>
          <p:cNvSpPr/>
          <p:nvPr/>
        </p:nvSpPr>
        <p:spPr>
          <a:xfrm>
            <a:off x="8958305" y="4522342"/>
            <a:ext cx="1993659" cy="1948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Placebo      Probiotic</a:t>
            </a:r>
          </a:p>
        </p:txBody>
      </p:sp>
      <p:sp>
        <p:nvSpPr>
          <p:cNvPr id="29" name="矩形 28"/>
          <p:cNvSpPr/>
          <p:nvPr/>
        </p:nvSpPr>
        <p:spPr>
          <a:xfrm>
            <a:off x="5657045" y="4977979"/>
            <a:ext cx="540000" cy="1762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2">
                    <a:lumMod val="25000"/>
                  </a:schemeClr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Probiotic Pre</a:t>
            </a:r>
          </a:p>
        </p:txBody>
      </p:sp>
      <p:sp>
        <p:nvSpPr>
          <p:cNvPr id="30" name="矩形 29"/>
          <p:cNvSpPr/>
          <p:nvPr/>
        </p:nvSpPr>
        <p:spPr>
          <a:xfrm>
            <a:off x="6333344" y="4975439"/>
            <a:ext cx="540000" cy="1762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2">
                    <a:lumMod val="25000"/>
                  </a:schemeClr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Probiotic Post</a:t>
            </a:r>
          </a:p>
        </p:txBody>
      </p:sp>
      <p:sp>
        <p:nvSpPr>
          <p:cNvPr id="25" name="矩形 24"/>
          <p:cNvSpPr/>
          <p:nvPr/>
        </p:nvSpPr>
        <p:spPr>
          <a:xfrm>
            <a:off x="5668571" y="3107693"/>
            <a:ext cx="540000" cy="1762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2">
                    <a:lumMod val="25000"/>
                  </a:schemeClr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Probiotic Pre</a:t>
            </a:r>
          </a:p>
        </p:txBody>
      </p:sp>
      <p:sp>
        <p:nvSpPr>
          <p:cNvPr id="26" name="矩形 25"/>
          <p:cNvSpPr/>
          <p:nvPr/>
        </p:nvSpPr>
        <p:spPr>
          <a:xfrm>
            <a:off x="6329630" y="3100073"/>
            <a:ext cx="540000" cy="1762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2">
                    <a:lumMod val="25000"/>
                  </a:schemeClr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Probiotic Post</a:t>
            </a:r>
          </a:p>
        </p:txBody>
      </p:sp>
      <p:sp>
        <p:nvSpPr>
          <p:cNvPr id="27" name="矩形 26"/>
          <p:cNvSpPr/>
          <p:nvPr/>
        </p:nvSpPr>
        <p:spPr>
          <a:xfrm>
            <a:off x="4309187" y="4982741"/>
            <a:ext cx="468000" cy="1762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2">
                    <a:lumMod val="25000"/>
                  </a:schemeClr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Placebo Pre</a:t>
            </a:r>
          </a:p>
        </p:txBody>
      </p:sp>
      <p:sp>
        <p:nvSpPr>
          <p:cNvPr id="28" name="矩形 27"/>
          <p:cNvSpPr/>
          <p:nvPr/>
        </p:nvSpPr>
        <p:spPr>
          <a:xfrm>
            <a:off x="5006651" y="4970675"/>
            <a:ext cx="468000" cy="1762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2">
                    <a:lumMod val="25000"/>
                  </a:schemeClr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Placebo Post</a:t>
            </a:r>
          </a:p>
        </p:txBody>
      </p:sp>
      <p:sp>
        <p:nvSpPr>
          <p:cNvPr id="6" name="矩形 5"/>
          <p:cNvSpPr/>
          <p:nvPr/>
        </p:nvSpPr>
        <p:spPr>
          <a:xfrm>
            <a:off x="4337127" y="3106951"/>
            <a:ext cx="468000" cy="1762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2">
                    <a:lumMod val="25000"/>
                  </a:schemeClr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Placebo Pre</a:t>
            </a:r>
          </a:p>
        </p:txBody>
      </p:sp>
      <p:sp>
        <p:nvSpPr>
          <p:cNvPr id="7" name="矩形 6"/>
          <p:cNvSpPr/>
          <p:nvPr/>
        </p:nvSpPr>
        <p:spPr>
          <a:xfrm>
            <a:off x="5011731" y="3110125"/>
            <a:ext cx="468000" cy="1762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2">
                    <a:lumMod val="25000"/>
                  </a:schemeClr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Placebo Post</a:t>
            </a:r>
          </a:p>
        </p:txBody>
      </p:sp>
      <p:pic>
        <p:nvPicPr>
          <p:cNvPr id="8" name="图片 7" descr="将图片变清晰"/>
          <p:cNvPicPr>
            <a:picLocks noChangeAspect="1"/>
          </p:cNvPicPr>
          <p:nvPr/>
        </p:nvPicPr>
        <p:blipFill>
          <a:blip r:embed="rId7">
            <a:grayscl/>
          </a:blip>
          <a:stretch>
            <a:fillRect/>
          </a:stretch>
        </p:blipFill>
        <p:spPr>
          <a:xfrm>
            <a:off x="1898015" y="666115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9904730" cy="398780"/>
            <a:chOff x="400" y="1020"/>
            <a:chExt cx="15598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3663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Gut Microbiota Homeostasis Regulation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78739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2169" y="2526090"/>
            <a:ext cx="1906379" cy="2328324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6555" y="2552126"/>
            <a:ext cx="1830124" cy="2282572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4823" y="2507357"/>
            <a:ext cx="1794538" cy="2374077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09612" y="2553110"/>
            <a:ext cx="1926713" cy="2328324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81079" y="5155591"/>
            <a:ext cx="3766820" cy="1104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After 12 weeks of intervention, the probiotic group exhibited significantly </a:t>
            </a:r>
            <a:r>
              <a:rPr kumimoji="1"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higher relative abundances of beneficial bacteria compared with placebo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, including </a:t>
            </a:r>
            <a:r>
              <a:rPr kumimoji="1" lang="en-US" altLang="zh-CN" sz="12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Faecalibacterium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(10.4% vs. 4.8%) and </a:t>
            </a:r>
            <a:r>
              <a:rPr kumimoji="1" lang="en-US" altLang="zh-CN" sz="12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Bifidobacterium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(7.3% vs. 3.0%).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8035915" y="5155554"/>
            <a:ext cx="3877310" cy="1045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kumimoji="1"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kumimoji="1"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After 12 weeks of intervention, the probiotic group showed significantly </a:t>
            </a:r>
            <a:r>
              <a:rPr kumimoji="1" lang="en-US" altLang="zh-CN" sz="12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lower relative abundances of potential pathogenic bacteria </a:t>
            </a:r>
            <a:r>
              <a:rPr kumimoji="1"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compared with placebo, including </a:t>
            </a:r>
            <a:r>
              <a:rPr kumimoji="1" lang="en-US" altLang="zh-CN" sz="1200" i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Clostridium</a:t>
            </a:r>
            <a:r>
              <a:rPr kumimoji="1"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(0.5% vs. 1.8%) and </a:t>
            </a:r>
            <a:r>
              <a:rPr kumimoji="1" lang="en-US" altLang="zh-CN" sz="1200" i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Escherichia/Shigella</a:t>
            </a:r>
            <a:r>
              <a:rPr kumimoji="1"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(3.4% vs. 6.4%). 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8217774" y="1664959"/>
            <a:ext cx="3078241" cy="5219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en-US" altLang="zh-CN" sz="1400" b="1" dirty="0">
                <a:solidFill>
                  <a:srgbClr val="404040"/>
                </a:solidFill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  <a:sym typeface="+mn-ea"/>
              </a:rPr>
              <a:t>Decrease in the relative abundance of potentially pathogenic bacteria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4136522" y="1686295"/>
            <a:ext cx="3260090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en-US" altLang="zh-CN" sz="1400" b="1" dirty="0">
                <a:solidFill>
                  <a:srgbClr val="404040"/>
                </a:solidFill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Increase in the relative abundance of beneficial bacteria</a:t>
            </a:r>
          </a:p>
          <a:p>
            <a:pPr algn="ctr"/>
            <a:endParaRPr kumimoji="1" lang="en-US" altLang="zh-CN" sz="1400" b="1" dirty="0">
              <a:solidFill>
                <a:srgbClr val="404040"/>
              </a:solidFill>
              <a:latin typeface="Arial Bold" panose="020B0604020202090204" charset="0"/>
              <a:ea typeface="微软雅黑" panose="020B0503020204020204" charset="-122"/>
              <a:cs typeface="Arial Bold" panose="020B0604020202090204" charset="0"/>
            </a:endParaRPr>
          </a:p>
        </p:txBody>
      </p:sp>
      <p:sp>
        <p:nvSpPr>
          <p:cNvPr id="75" name="圆角矩形 74"/>
          <p:cNvSpPr/>
          <p:nvPr/>
        </p:nvSpPr>
        <p:spPr>
          <a:xfrm>
            <a:off x="543584" y="1827432"/>
            <a:ext cx="2876946" cy="4044139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3609" y="2538632"/>
            <a:ext cx="3038465" cy="338330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91795" marR="0" lvl="0" indent="-2857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Promoted stable colonization of beneficial bacteria</a:t>
            </a:r>
          </a:p>
          <a:p>
            <a:pPr marL="391795" marR="0" lvl="0" indent="-2857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Inhibited overgrowth of opportunistic pathogenic bacteria</a:t>
            </a:r>
          </a:p>
          <a:p>
            <a:pPr marL="391795" marR="0" lvl="0" indent="-2857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Enhanced gut microbiota diversity</a:t>
            </a:r>
          </a:p>
          <a:p>
            <a:pPr marL="391795" marR="0" lvl="0" indent="-2857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Maintained gut microbial homeostasis and overall functional balance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809601" y="2016662"/>
            <a:ext cx="2506345" cy="3575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kumimoji="1" lang="en-US" altLang="zh-CN" b="1" noProof="0" dirty="0">
                <a:ln>
                  <a:noFill/>
                </a:ln>
                <a:solidFill>
                  <a:srgbClr val="843C0B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 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7725834" y="1664959"/>
            <a:ext cx="0" cy="4547700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56235" y="5723890"/>
            <a:ext cx="1586865" cy="949960"/>
          </a:xfrm>
          <a:prstGeom prst="ellipse">
            <a:avLst/>
          </a:prstGeom>
          <a:solidFill>
            <a:srgbClr val="D1EADC"/>
          </a:solidFill>
          <a:ln>
            <a:solidFill>
              <a:srgbClr val="5FB28A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7175500" y="591693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线连接符 7"/>
          <p:cNvCxnSpPr/>
          <p:nvPr/>
        </p:nvCxnSpPr>
        <p:spPr>
          <a:xfrm>
            <a:off x="181295" y="1852305"/>
            <a:ext cx="11829428" cy="0"/>
          </a:xfrm>
          <a:prstGeom prst="line">
            <a:avLst/>
          </a:prstGeom>
          <a:noFill/>
          <a:ln w="12700" cap="flat" cmpd="sng" algn="ctr">
            <a:solidFill>
              <a:srgbClr val="003F34"/>
            </a:solidFill>
            <a:prstDash val="solid"/>
          </a:ln>
          <a:effectLst/>
        </p:spPr>
      </p:cxnSp>
      <p:sp>
        <p:nvSpPr>
          <p:cNvPr id="16" name="矩形 15"/>
          <p:cNvSpPr/>
          <p:nvPr/>
        </p:nvSpPr>
        <p:spPr>
          <a:xfrm>
            <a:off x="250335" y="2042806"/>
            <a:ext cx="11678257" cy="3293758"/>
          </a:xfrm>
          <a:prstGeom prst="rect">
            <a:avLst/>
          </a:prstGeom>
          <a:solidFill>
            <a:srgbClr val="D1EADC"/>
          </a:solidFill>
          <a:ln w="2540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ea typeface="宋体" pitchFamily="2" charset="-122"/>
              <a:cs typeface="Arial" panose="020B0604020202090204" pitchFamily="34" charset="0"/>
            </a:endParaRPr>
          </a:p>
        </p:txBody>
      </p:sp>
      <p:pic>
        <p:nvPicPr>
          <p:cNvPr id="10" name="图片 9" descr="资源 12@4x"/>
          <p:cNvPicPr>
            <a:picLocks noChangeAspect="1"/>
          </p:cNvPicPr>
          <p:nvPr/>
        </p:nvPicPr>
        <p:blipFill>
          <a:blip r:embed="rId5"/>
          <a:srcRect l="17161" b="25640"/>
          <a:stretch>
            <a:fillRect/>
          </a:stretch>
        </p:blipFill>
        <p:spPr>
          <a:xfrm>
            <a:off x="250190" y="2052955"/>
            <a:ext cx="6396355" cy="3283585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5587244" y="2175204"/>
            <a:ext cx="410268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003F34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Solutions</a:t>
            </a:r>
            <a:endParaRPr kumimoji="1" lang="en-US" altLang="zh-CN" sz="2800" b="1" dirty="0">
              <a:solidFill>
                <a:srgbClr val="003F34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587063" y="2693046"/>
            <a:ext cx="6095035" cy="222408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200000"/>
              </a:lnSpc>
              <a:buClr>
                <a:srgbClr val="548235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Symptom Relief for Adult Allergic Rhinitis</a:t>
            </a:r>
          </a:p>
          <a:p>
            <a:pPr marL="285750" indent="-285750" fontAlgn="auto">
              <a:lnSpc>
                <a:spcPct val="200000"/>
              </a:lnSpc>
              <a:buClr>
                <a:srgbClr val="548235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Symptom Relief for Pediatric Allergic Rhinitis</a:t>
            </a:r>
          </a:p>
          <a:p>
            <a:pPr marL="285750" indent="-285750" fontAlgn="auto">
              <a:lnSpc>
                <a:spcPct val="200000"/>
              </a:lnSpc>
              <a:buClr>
                <a:srgbClr val="548235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Support for Pediatric Atopic Dermatitis Modulation</a:t>
            </a:r>
          </a:p>
          <a:p>
            <a:pPr marL="285750" indent="-285750" fontAlgn="auto">
              <a:lnSpc>
                <a:spcPct val="200000"/>
              </a:lnSpc>
              <a:buClr>
                <a:srgbClr val="548235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Immune Defense Support</a:t>
            </a:r>
          </a:p>
        </p:txBody>
      </p:sp>
      <p:cxnSp>
        <p:nvCxnSpPr>
          <p:cNvPr id="21" name="直线连接符 13"/>
          <p:cNvCxnSpPr/>
          <p:nvPr/>
        </p:nvCxnSpPr>
        <p:spPr>
          <a:xfrm>
            <a:off x="181278" y="5530259"/>
            <a:ext cx="11829429" cy="0"/>
          </a:xfrm>
          <a:prstGeom prst="line">
            <a:avLst/>
          </a:prstGeom>
          <a:noFill/>
          <a:ln w="12700" cap="flat" cmpd="sng" algn="ctr">
            <a:solidFill>
              <a:srgbClr val="003F34"/>
            </a:solidFill>
            <a:prstDash val="solid"/>
          </a:ln>
          <a:effectLst/>
        </p:spPr>
      </p:cxnSp>
      <p:grpSp>
        <p:nvGrpSpPr>
          <p:cNvPr id="46" name="组合 45"/>
          <p:cNvGrpSpPr/>
          <p:nvPr>
            <p:custDataLst>
              <p:tags r:id="rId1"/>
            </p:custDataLst>
          </p:nvPr>
        </p:nvGrpSpPr>
        <p:grpSpPr>
          <a:xfrm>
            <a:off x="312737" y="5646432"/>
            <a:ext cx="1657985" cy="953135"/>
            <a:chOff x="9159318" y="2154198"/>
            <a:chExt cx="1657985" cy="953135"/>
          </a:xfrm>
        </p:grpSpPr>
        <p:sp>
          <p:nvSpPr>
            <p:cNvPr id="47" name="矩形 46"/>
            <p:cNvSpPr/>
            <p:nvPr>
              <p:custDataLst>
                <p:tags r:id="rId2"/>
              </p:custDataLst>
            </p:nvPr>
          </p:nvSpPr>
          <p:spPr>
            <a:xfrm>
              <a:off x="9159318" y="2154198"/>
              <a:ext cx="1657985" cy="95313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B9BAA"/>
                  </a:solidFill>
                </a14:hiddenFill>
              </a:ext>
            </a:extLst>
          </p:spPr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rgbClr val="FFFFFF"/>
                </a:solidFill>
                <a:latin typeface="Arial" panose="020B0604020202090204" pitchFamily="34" charset="0"/>
                <a:ea typeface="宋体" pitchFamily="2" charset="-122"/>
              </a:endParaRPr>
            </a:p>
          </p:txBody>
        </p:sp>
        <p:sp>
          <p:nvSpPr>
            <p:cNvPr id="48" name="文本框 47"/>
            <p:cNvSpPr txBox="1"/>
            <p:nvPr>
              <p:custDataLst>
                <p:tags r:id="rId3"/>
              </p:custDataLst>
            </p:nvPr>
          </p:nvSpPr>
          <p:spPr>
            <a:xfrm>
              <a:off x="9219008" y="2354223"/>
              <a:ext cx="153098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2400" b="1" dirty="0">
                  <a:solidFill>
                    <a:srgbClr val="003F34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29+</a:t>
              </a:r>
              <a:r>
                <a:rPr kumimoji="1" lang="en-US" altLang="zh-CN" sz="1600" b="1" dirty="0">
                  <a:solidFill>
                    <a:srgbClr val="003F34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 </a:t>
              </a:r>
            </a:p>
            <a:p>
              <a:pPr algn="ctr"/>
              <a:r>
                <a:rPr kumimoji="1" lang="en-US" altLang="zh-CN" sz="1200" b="1" dirty="0">
                  <a:solidFill>
                    <a:srgbClr val="003F34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Clinical Studies</a:t>
              </a:r>
            </a:p>
          </p:txBody>
        </p:sp>
      </p:grpSp>
      <p:sp>
        <p:nvSpPr>
          <p:cNvPr id="50" name="文本框 49"/>
          <p:cNvSpPr txBox="1"/>
          <p:nvPr userDrawn="1"/>
        </p:nvSpPr>
        <p:spPr>
          <a:xfrm>
            <a:off x="3028950" y="1182370"/>
            <a:ext cx="8653145" cy="5835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 b="1">
                <a:solidFill>
                  <a:srgbClr val="000000">
                    <a:lumMod val="65000"/>
                    <a:lumOff val="35000"/>
                  </a:srgbClr>
                </a:solidFill>
              </a:rPr>
              <a:t>Supports immune defense, helps reduce allergic responses and related inflammation, and promotes immune homeostasis.</a:t>
            </a:r>
          </a:p>
        </p:txBody>
      </p:sp>
      <p:sp>
        <p:nvSpPr>
          <p:cNvPr id="62" name="圆角矩形 61"/>
          <p:cNvSpPr/>
          <p:nvPr userDrawn="1"/>
        </p:nvSpPr>
        <p:spPr>
          <a:xfrm>
            <a:off x="243840" y="203835"/>
            <a:ext cx="4378325" cy="637540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 w="12700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altLang="zh-CN" b="1">
                <a:solidFill>
                  <a:schemeClr val="bg1"/>
                </a:solidFill>
              </a:rPr>
              <a:t>WecPro</a:t>
            </a:r>
            <a:r>
              <a:rPr lang="en-US" altLang="zh-CN" sz="2400" b="1" baseline="30000" dirty="0">
                <a:solidFill>
                  <a:schemeClr val="bg1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®</a:t>
            </a:r>
            <a:r>
              <a:rPr lang="zh-CN" altLang="en-US" b="1">
                <a:solidFill>
                  <a:schemeClr val="bg1"/>
                </a:solidFill>
              </a:rPr>
              <a:t>-</a:t>
            </a:r>
            <a:r>
              <a:rPr lang="en-US" altLang="zh-CN" b="1">
                <a:solidFill>
                  <a:schemeClr val="bg1"/>
                </a:solidFill>
              </a:rPr>
              <a:t>Immunologica</a:t>
            </a:r>
            <a:r>
              <a:rPr lang="en-US" altLang="zh-CN" b="1">
                <a:solidFill>
                  <a:schemeClr val="bg1"/>
                </a:solidFill>
                <a:sym typeface="+mn-ea"/>
              </a:rPr>
              <a:t>l</a:t>
            </a:r>
            <a:r>
              <a:rPr lang="zh-CN" altLang="en-US" b="1">
                <a:solidFill>
                  <a:schemeClr val="bg1"/>
                </a:solidFill>
              </a:rPr>
              <a:t> Hea</a:t>
            </a:r>
            <a:r>
              <a:rPr lang="en-US" altLang="zh-CN" b="1">
                <a:solidFill>
                  <a:schemeClr val="bg1"/>
                </a:solidFill>
              </a:rPr>
              <a:t>lth</a:t>
            </a:r>
            <a:endParaRPr lang="zh-CN" altLang="en-US" b="1">
              <a:solidFill>
                <a:schemeClr val="bg1"/>
              </a:solidFill>
            </a:endParaRPr>
          </a:p>
        </p:txBody>
      </p:sp>
      <p:sp>
        <p:nvSpPr>
          <p:cNvPr id="4" name="圆角矩形 3"/>
          <p:cNvSpPr/>
          <p:nvPr userDrawn="1"/>
        </p:nvSpPr>
        <p:spPr>
          <a:xfrm>
            <a:off x="211455" y="1096645"/>
            <a:ext cx="2679700" cy="690880"/>
          </a:xfrm>
          <a:prstGeom prst="roundRect">
            <a:avLst/>
          </a:prstGeom>
          <a:solidFill>
            <a:srgbClr val="5FB28A"/>
          </a:solidFill>
          <a:ln w="25400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indent="0" algn="ctr">
              <a:buNone/>
            </a:pPr>
            <a:r>
              <a:rPr lang="en-US" altLang="zh-CN" sz="1600" b="1">
                <a:solidFill>
                  <a:srgbClr val="FFFFFF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Designed specifically for immunol health </a:t>
            </a:r>
            <a:endParaRPr lang="en-US" altLang="zh-CN" sz="16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5955665" y="5682615"/>
            <a:ext cx="5869305" cy="1041400"/>
            <a:chOff x="3427" y="8928"/>
            <a:chExt cx="9243" cy="1640"/>
          </a:xfrm>
        </p:grpSpPr>
        <p:sp>
          <p:nvSpPr>
            <p:cNvPr id="37" name="文本框 36"/>
            <p:cNvSpPr txBox="1"/>
            <p:nvPr/>
          </p:nvSpPr>
          <p:spPr>
            <a:xfrm>
              <a:off x="3427" y="9245"/>
              <a:ext cx="324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1">
                  <a:solidFill>
                    <a:srgbClr val="003F34"/>
                  </a:solidFill>
                  <a:sym typeface="+mn-ea"/>
                </a:rPr>
                <a:t> </a:t>
              </a:r>
              <a:r>
                <a:rPr lang="en-US" altLang="zh-CN" sz="1000" b="1" i="1">
                  <a:solidFill>
                    <a:srgbClr val="003F34"/>
                  </a:solidFill>
                  <a:sym typeface="+mn-ea"/>
                </a:rPr>
                <a:t> </a:t>
              </a: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6878" y="8928"/>
              <a:ext cx="5792" cy="1640"/>
              <a:chOff x="6702" y="9075"/>
              <a:chExt cx="5792" cy="1640"/>
            </a:xfrm>
          </p:grpSpPr>
          <p:sp>
            <p:nvSpPr>
              <p:cNvPr id="6" name="文本框 5"/>
              <p:cNvSpPr txBox="1"/>
              <p:nvPr/>
            </p:nvSpPr>
            <p:spPr>
              <a:xfrm>
                <a:off x="9344" y="9309"/>
                <a:ext cx="3150" cy="12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914400">
                  <a:lnSpc>
                    <a:spcPct val="100000"/>
                  </a:lnSpc>
                </a:pPr>
                <a:r>
                  <a:rPr lang="en-US" altLang="zh-CN" b="1">
                    <a:solidFill>
                      <a:srgbClr val="003F34"/>
                    </a:solidFill>
                    <a:sym typeface="+mn-ea"/>
                  </a:rPr>
                  <a:t>LRa05</a:t>
                </a:r>
              </a:p>
              <a:p>
                <a:pPr algn="ctr" defTabSz="914400">
                  <a:lnSpc>
                    <a:spcPct val="100000"/>
                  </a:lnSpc>
                </a:pPr>
                <a:r>
                  <a:rPr lang="en-US" altLang="zh-CN" sz="1200" b="1" i="1">
                    <a:solidFill>
                      <a:srgbClr val="003F34"/>
                    </a:solidFill>
                    <a:sym typeface="+mn-ea"/>
                  </a:rPr>
                  <a:t>Lacticaseibacillus </a:t>
                </a:r>
              </a:p>
              <a:p>
                <a:pPr algn="ctr" defTabSz="914400">
                  <a:lnSpc>
                    <a:spcPct val="100000"/>
                  </a:lnSpc>
                </a:pPr>
                <a:r>
                  <a:rPr lang="en-US" altLang="zh-CN" sz="1200" b="1" i="1">
                    <a:solidFill>
                      <a:srgbClr val="003F34"/>
                    </a:solidFill>
                    <a:sym typeface="+mn-ea"/>
                  </a:rPr>
                  <a:t>rhamnosus</a:t>
                </a:r>
                <a:r>
                  <a:rPr lang="en-US" altLang="zh-CN" sz="1400" i="1">
                    <a:solidFill>
                      <a:srgbClr val="003F34"/>
                    </a:solidFill>
                    <a:sym typeface="+mn-ea"/>
                  </a:rPr>
                  <a:t> </a:t>
                </a:r>
                <a:endParaRPr kumimoji="1" lang="en-US" altLang="zh-CN" sz="1400" b="1" i="1" dirty="0">
                  <a:solidFill>
                    <a:srgbClr val="003F34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6702" y="9263"/>
                <a:ext cx="2585" cy="14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b="1" dirty="0">
                    <a:solidFill>
                      <a:srgbClr val="003F34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BLa80</a:t>
                </a:r>
                <a:endParaRPr kumimoji="1" lang="en-US" altLang="zh-CN" sz="1800" b="1" dirty="0">
                  <a:solidFill>
                    <a:srgbClr val="003F34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pPr algn="ctr"/>
                <a:r>
                  <a:rPr kumimoji="1" lang="en-US" altLang="zh-CN" sz="1200" b="1" i="1" dirty="0">
                    <a:solidFill>
                      <a:srgbClr val="003F34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Bifidobacterium animalis </a:t>
                </a:r>
                <a:r>
                  <a:rPr kumimoji="1" lang="en-US" altLang="zh-CN" sz="1200" b="1" dirty="0">
                    <a:solidFill>
                      <a:srgbClr val="003F34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subsp.</a:t>
                </a:r>
                <a:r>
                  <a:rPr kumimoji="1" lang="en-US" altLang="zh-CN" sz="1200" b="1" i="1" dirty="0">
                    <a:solidFill>
                      <a:srgbClr val="003F34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 lactis </a:t>
                </a:r>
              </a:p>
            </p:txBody>
          </p:sp>
          <p:sp>
            <p:nvSpPr>
              <p:cNvPr id="43" name="椭圆 42"/>
              <p:cNvSpPr/>
              <p:nvPr/>
            </p:nvSpPr>
            <p:spPr>
              <a:xfrm>
                <a:off x="6702" y="9140"/>
                <a:ext cx="2499" cy="1496"/>
              </a:xfrm>
              <a:prstGeom prst="ellipse">
                <a:avLst/>
              </a:prstGeom>
              <a:noFill/>
              <a:ln>
                <a:solidFill>
                  <a:srgbClr val="234423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</a:extLst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椭圆 43"/>
              <p:cNvSpPr/>
              <p:nvPr/>
            </p:nvSpPr>
            <p:spPr>
              <a:xfrm>
                <a:off x="9658" y="9075"/>
                <a:ext cx="2499" cy="1496"/>
              </a:xfrm>
              <a:prstGeom prst="ellipse">
                <a:avLst/>
              </a:prstGeom>
              <a:noFill/>
              <a:ln>
                <a:solidFill>
                  <a:srgbClr val="234423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</a:extLst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587375"/>
            <a:ext cx="6813550" cy="706755"/>
            <a:chOff x="400" y="999"/>
            <a:chExt cx="10730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862" y="999"/>
              <a:ext cx="8268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Immune Defense Support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43560" y="2221230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7845425" y="1183005"/>
            <a:ext cx="3968115" cy="11391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Inactive edible yeast; Zinc Gluconate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Galacto-oligosaccharides; Maltodextrin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43512" y="1000812"/>
            <a:ext cx="6481445" cy="11398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10000"/>
              </a:lnSpc>
            </a:pPr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pPr>
              <a:lnSpc>
                <a:spcPct val="110000"/>
              </a:lnSpc>
            </a:pPr>
            <a:r>
              <a:rPr lang="en-US" altLang="zh-CN" sz="1200" i="1">
                <a:solidFill>
                  <a:srgbClr val="234423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234423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234423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234423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234423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BLa80; </a:t>
            </a:r>
            <a:r>
              <a:rPr lang="en-US" altLang="zh-CN" sz="1200" i="1">
                <a:solidFill>
                  <a:srgbClr val="234423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234423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LRa05;</a:t>
            </a:r>
          </a:p>
          <a:p>
            <a:pPr>
              <a:lnSpc>
                <a:spcPct val="110000"/>
              </a:lnSpc>
            </a:pP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longum </a:t>
            </a:r>
            <a:r>
              <a:rPr lang="en-US" altLang="zh-CN" sz="1200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subsp.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longum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BL21;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Limosilactobacillus reuteri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LR08</a:t>
            </a:r>
            <a:endParaRPr lang="en-US" altLang="zh-CN" sz="1200" i="1">
              <a:solidFill>
                <a:srgbClr val="545759"/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pPr>
              <a:lnSpc>
                <a:spcPct val="110000"/>
              </a:lnSpc>
            </a:pP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breve</a:t>
            </a:r>
            <a:r>
              <a:rPr lang="zh-CN" altLang="en-US" sz="1200" b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BBr60;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longum </a:t>
            </a:r>
            <a:r>
              <a:rPr lang="en-US" altLang="zh-CN" sz="1200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subsp.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infantis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BI45;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</a:p>
          <a:p>
            <a:pPr>
              <a:lnSpc>
                <a:spcPct val="110000"/>
              </a:lnSpc>
            </a:pP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Weizmannia coagulans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BC99</a:t>
            </a:r>
            <a:endParaRPr kumimoji="1" lang="en-US" altLang="zh-CN" sz="1200" b="1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  <a:sym typeface="+mn-ea"/>
            </a:endParaRP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8791575" y="2856865"/>
            <a:ext cx="2490470" cy="847090"/>
            <a:chOff x="13645" y="4359"/>
            <a:chExt cx="3922" cy="1334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组合 6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17" name="直接连接符 1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直接连接符 9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文本框 10"/>
          <p:cNvSpPr txBox="1"/>
          <p:nvPr/>
        </p:nvSpPr>
        <p:spPr>
          <a:xfrm>
            <a:off x="703580" y="2574925"/>
            <a:ext cx="732155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Promotes immune homeostasis by supporting balanced immune regulation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Enhances mucosal barrier integrity and supports healthy antimicrobial defense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Modulates inflammatory responses to reduce excessive inflammation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Supports overall immune balance and controlled immune recovery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8791575" y="25196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7  Strains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791575" y="290004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8791575" y="339153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graphicFrame>
        <p:nvGraphicFramePr>
          <p:cNvPr id="37" name="表格 36"/>
          <p:cNvGraphicFramePr/>
          <p:nvPr>
            <p:custDataLst>
              <p:tags r:id="rId2"/>
            </p:custDataLst>
          </p:nvPr>
        </p:nvGraphicFramePr>
        <p:xfrm>
          <a:off x="617855" y="5019040"/>
          <a:ext cx="6399530" cy="131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2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35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79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95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102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BLa80: 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ChiCTR2100053699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ChiCTR2300074956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NCT06412042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BBr60: 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NCT06305650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NCT06196892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5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BC99: 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ChiCTR2200065493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NCT06607562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NCT06637397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NCT06629441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NCT06680102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NCT06676111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NCT06885346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NCT06885632</a:t>
                      </a:r>
                      <a:endParaRPr lang="en-US" sz="900" b="0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</a:endParaRPr>
                    </a:p>
                    <a:p>
                      <a:pPr>
                        <a:buNone/>
                      </a:pPr>
                      <a:endParaRPr kumimoji="1" lang="en-US" altLang="zh-CN" sz="900" b="0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5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LRa05: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ChiCTR2300072220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ChiCTR2100053700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NCT05989295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ChiCTR2400080481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NCT06699537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NCT06821789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NCT06901791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BL21: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NCT06544278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BI45: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NCT06863415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LR08</a:t>
                      </a:r>
                      <a:r>
                        <a:rPr lang="en-US" sz="90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NCT06875362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kumimoji="1" lang="en-US" altLang="zh-CN" sz="900" dirty="0">
                        <a:solidFill>
                          <a:srgbClr val="234423"/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kumimoji="1" lang="en-US" altLang="zh-CN" sz="900" dirty="0">
                        <a:solidFill>
                          <a:srgbClr val="234423"/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kumimoji="1" lang="en-US" altLang="zh-CN" sz="900" b="0" dirty="0">
                        <a:solidFill>
                          <a:srgbClr val="234423"/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3" name="图片 2" descr="将图片变清晰"/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1837055" y="664210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6745605" cy="706755"/>
            <a:chOff x="400" y="1020"/>
            <a:chExt cx="10623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755" y="1020"/>
              <a:ext cx="8268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Immune Defense Support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圆角矩形 13"/>
          <p:cNvSpPr/>
          <p:nvPr>
            <p:custDataLst>
              <p:tags r:id="rId1"/>
            </p:custDataLst>
          </p:nvPr>
        </p:nvSpPr>
        <p:spPr>
          <a:xfrm>
            <a:off x="4186555" y="3902710"/>
            <a:ext cx="7724140" cy="257175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461010" y="1249045"/>
            <a:ext cx="3380740" cy="5050155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30C0B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17" name="圆角矩形 16"/>
          <p:cNvSpPr/>
          <p:nvPr>
            <p:custDataLst>
              <p:tags r:id="rId2"/>
            </p:custDataLst>
          </p:nvPr>
        </p:nvSpPr>
        <p:spPr>
          <a:xfrm>
            <a:off x="4201160" y="1206500"/>
            <a:ext cx="7724140" cy="257175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19" name="文本框 18"/>
          <p:cNvSpPr txBox="1"/>
          <p:nvPr>
            <p:custDataLst>
              <p:tags r:id="rId3"/>
            </p:custDataLst>
          </p:nvPr>
        </p:nvSpPr>
        <p:spPr>
          <a:xfrm>
            <a:off x="5227774" y="1249044"/>
            <a:ext cx="567944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M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odulation of antimicrobial peptide LL-37 and calprotectin levels</a:t>
            </a:r>
          </a:p>
        </p:txBody>
      </p:sp>
      <p:sp>
        <p:nvSpPr>
          <p:cNvPr id="24" name="文本框 23"/>
          <p:cNvSpPr txBox="1"/>
          <p:nvPr>
            <p:custDataLst>
              <p:tags r:id="rId4"/>
            </p:custDataLst>
          </p:nvPr>
        </p:nvSpPr>
        <p:spPr>
          <a:xfrm>
            <a:off x="5367573" y="3951501"/>
            <a:ext cx="542226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Times New Roman" panose="02020503050405090304" pitchFamily="18" charset="0"/>
              </a:rPr>
              <a:t>Reduction in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Times New Roman" panose="02020503050405090304" pitchFamily="18" charset="0"/>
              </a:rPr>
              <a:t> inflammatory levels in patients with constipation</a:t>
            </a:r>
          </a:p>
        </p:txBody>
      </p:sp>
      <p:pic>
        <p:nvPicPr>
          <p:cNvPr id="26" name="图片 2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5" cstate="screen"/>
          <a:stretch>
            <a:fillRect/>
          </a:stretch>
        </p:blipFill>
        <p:spPr>
          <a:xfrm>
            <a:off x="4438167" y="4241148"/>
            <a:ext cx="4806200" cy="2041285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2687493" y="4241338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516251" y="4417568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sp>
        <p:nvSpPr>
          <p:cNvPr id="29" name="文本框 28"/>
          <p:cNvSpPr txBox="1"/>
          <p:nvPr>
            <p:custDataLst>
              <p:tags r:id="rId6"/>
            </p:custDataLst>
          </p:nvPr>
        </p:nvSpPr>
        <p:spPr>
          <a:xfrm>
            <a:off x="8472093" y="1990154"/>
            <a:ext cx="3154861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Probiotic intervention significantly elevated serum immunoglobulin IgA and IgM levels while </a:t>
            </a: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reducing antimicrobial peptide LL-37 and increasing calprotectin content, enhancing mucosal immunity and modulating innate immune responses.</a:t>
            </a:r>
          </a:p>
        </p:txBody>
      </p:sp>
      <p:sp>
        <p:nvSpPr>
          <p:cNvPr id="30" name="文本框 29"/>
          <p:cNvSpPr txBox="1"/>
          <p:nvPr>
            <p:custDataLst>
              <p:tags r:id="rId7"/>
            </p:custDataLst>
          </p:nvPr>
        </p:nvSpPr>
        <p:spPr>
          <a:xfrm>
            <a:off x="9244303" y="4660269"/>
            <a:ext cx="2565676" cy="10147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Probiotic intervention significantly </a:t>
            </a: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reduced patients' pro-inflammatory factor</a:t>
            </a:r>
            <a:r>
              <a:rPr kumimoji="1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IL-6 levels (p &lt; 0.05) while elevating anti‑inflammatory factors IL-4 and IL-10 (p &lt; 0.01). </a:t>
            </a:r>
            <a:endParaRPr kumimoji="1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82905" y="1408781"/>
            <a:ext cx="3583547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234423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Calibri" panose="020F0502020204030204" charset="0"/>
              </a:rPr>
              <a:t>Research Outcome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591358" y="1778355"/>
            <a:ext cx="3120096" cy="46977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reduced antimicrobial peptide LL-37 levels, elevated calprotectin levels, improved mucosal barrier function</a:t>
            </a: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Elevated anti-inflammatory factor levels, reduced pro-inflammatory factor levels, effectively modulated systemic inflammatory status</a:t>
            </a: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Maintained stable levels of key inflammatory factors, promoted the restoration of immune homeostasis, and supported balanced immune regulation</a:t>
            </a: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pic>
        <p:nvPicPr>
          <p:cNvPr id="35" name="图片 34" descr="向上箭头"/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 rot="5640000" flipH="1">
            <a:off x="5105400" y="5003165"/>
            <a:ext cx="328930" cy="328930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4767580" y="4747260"/>
            <a:ext cx="108712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b="1">
                <a:solidFill>
                  <a:srgbClr val="C00000"/>
                </a:solidFill>
              </a:rPr>
              <a:t>23.25pg/ml</a:t>
            </a:r>
          </a:p>
        </p:txBody>
      </p:sp>
      <p:pic>
        <p:nvPicPr>
          <p:cNvPr id="39" name="图片 38" descr="向上箭头"/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 rot="5640000" flipH="1">
            <a:off x="6647180" y="4871085"/>
            <a:ext cx="328930" cy="328930"/>
          </a:xfrm>
          <a:prstGeom prst="rect">
            <a:avLst/>
          </a:prstGeom>
        </p:spPr>
      </p:pic>
      <p:sp>
        <p:nvSpPr>
          <p:cNvPr id="41" name="文本框 40"/>
          <p:cNvSpPr txBox="1"/>
          <p:nvPr/>
        </p:nvSpPr>
        <p:spPr>
          <a:xfrm>
            <a:off x="6324600" y="4673600"/>
            <a:ext cx="108712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b="1">
                <a:solidFill>
                  <a:srgbClr val="C00000"/>
                </a:solidFill>
              </a:rPr>
              <a:t>4.96pg/ml</a:t>
            </a:r>
          </a:p>
        </p:txBody>
      </p:sp>
      <p:pic>
        <p:nvPicPr>
          <p:cNvPr id="42" name="图片 41" descr="向上箭头"/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 rot="9780000" flipH="1">
            <a:off x="8339455" y="4780915"/>
            <a:ext cx="328930" cy="328930"/>
          </a:xfrm>
          <a:prstGeom prst="rect">
            <a:avLst/>
          </a:prstGeom>
        </p:spPr>
      </p:pic>
      <p:sp>
        <p:nvSpPr>
          <p:cNvPr id="45" name="文本框 44"/>
          <p:cNvSpPr txBox="1"/>
          <p:nvPr/>
        </p:nvSpPr>
        <p:spPr>
          <a:xfrm>
            <a:off x="8177530" y="4615180"/>
            <a:ext cx="108712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b="1">
                <a:solidFill>
                  <a:srgbClr val="C00000"/>
                </a:solidFill>
              </a:rPr>
              <a:t>14.08pg/ml</a:t>
            </a:r>
          </a:p>
        </p:txBody>
      </p:sp>
      <p:pic>
        <p:nvPicPr>
          <p:cNvPr id="46" name="图片 45"/>
          <p:cNvPicPr>
            <a:picLocks noChangeAspect="1"/>
          </p:cNvPicPr>
          <p:nvPr/>
        </p:nvPicPr>
        <p:blipFill>
          <a:blip r:embed="rId18">
            <a:clrChange>
              <a:clrFrom>
                <a:srgbClr val="F5F6F7">
                  <a:alpha val="100000"/>
                </a:srgbClr>
              </a:clrFrom>
              <a:clrTo>
                <a:srgbClr val="F5F6F7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728210" y="1730375"/>
            <a:ext cx="3449320" cy="1894840"/>
          </a:xfrm>
          <a:prstGeom prst="rect">
            <a:avLst/>
          </a:prstGeom>
        </p:spPr>
      </p:pic>
      <p:pic>
        <p:nvPicPr>
          <p:cNvPr id="48" name="图片 47" descr="向上箭头"/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 rot="9120000" flipH="1">
            <a:off x="5638800" y="1819910"/>
            <a:ext cx="508000" cy="508000"/>
          </a:xfrm>
          <a:prstGeom prst="rect">
            <a:avLst/>
          </a:prstGeom>
        </p:spPr>
      </p:pic>
      <p:pic>
        <p:nvPicPr>
          <p:cNvPr id="53" name="图片 52" descr="向上箭头"/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 rot="6120000" flipH="1">
            <a:off x="7341235" y="1873885"/>
            <a:ext cx="433705" cy="568960"/>
          </a:xfrm>
          <a:prstGeom prst="rect">
            <a:avLst/>
          </a:prstGeom>
        </p:spPr>
      </p:pic>
      <p:grpSp>
        <p:nvGrpSpPr>
          <p:cNvPr id="54" name="组合 53"/>
          <p:cNvGrpSpPr/>
          <p:nvPr>
            <p:custDataLst>
              <p:tags r:id="rId8"/>
            </p:custDataLst>
          </p:nvPr>
        </p:nvGrpSpPr>
        <p:grpSpPr>
          <a:xfrm>
            <a:off x="4186443" y="1231900"/>
            <a:ext cx="857717" cy="306705"/>
            <a:chOff x="6891" y="1828"/>
            <a:chExt cx="1068" cy="483"/>
          </a:xfrm>
        </p:grpSpPr>
        <p:sp>
          <p:nvSpPr>
            <p:cNvPr id="55" name="文本框 54"/>
            <p:cNvSpPr txBox="1"/>
            <p:nvPr>
              <p:custDataLst>
                <p:tags r:id="rId12"/>
              </p:custDataLst>
            </p:nvPr>
          </p:nvSpPr>
          <p:spPr>
            <a:xfrm>
              <a:off x="6891" y="1828"/>
              <a:ext cx="1068" cy="48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8 weeks</a:t>
              </a:r>
            </a:p>
          </p:txBody>
        </p:sp>
        <p:sp>
          <p:nvSpPr>
            <p:cNvPr id="58" name="圆角矩形 57"/>
            <p:cNvSpPr/>
            <p:nvPr>
              <p:custDataLst>
                <p:tags r:id="rId13"/>
              </p:custDataLst>
            </p:nvPr>
          </p:nvSpPr>
          <p:spPr>
            <a:xfrm>
              <a:off x="6928" y="1828"/>
              <a:ext cx="1010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9" name="组合 58"/>
          <p:cNvGrpSpPr/>
          <p:nvPr>
            <p:custDataLst>
              <p:tags r:id="rId9"/>
            </p:custDataLst>
          </p:nvPr>
        </p:nvGrpSpPr>
        <p:grpSpPr>
          <a:xfrm>
            <a:off x="4169298" y="3891280"/>
            <a:ext cx="857717" cy="306705"/>
            <a:chOff x="6891" y="1828"/>
            <a:chExt cx="1068" cy="483"/>
          </a:xfrm>
        </p:grpSpPr>
        <p:sp>
          <p:nvSpPr>
            <p:cNvPr id="60" name="文本框 59"/>
            <p:cNvSpPr txBox="1"/>
            <p:nvPr>
              <p:custDataLst>
                <p:tags r:id="rId10"/>
              </p:custDataLst>
            </p:nvPr>
          </p:nvSpPr>
          <p:spPr>
            <a:xfrm>
              <a:off x="6891" y="1828"/>
              <a:ext cx="1068" cy="48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8 weeks</a:t>
              </a:r>
            </a:p>
          </p:txBody>
        </p:sp>
        <p:sp>
          <p:nvSpPr>
            <p:cNvPr id="64" name="圆角矩形 63"/>
            <p:cNvSpPr/>
            <p:nvPr>
              <p:custDataLst>
                <p:tags r:id="rId11"/>
              </p:custDataLst>
            </p:nvPr>
          </p:nvSpPr>
          <p:spPr>
            <a:xfrm>
              <a:off x="6928" y="1828"/>
              <a:ext cx="1010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5" name="圆角矩形 64"/>
          <p:cNvSpPr/>
          <p:nvPr/>
        </p:nvSpPr>
        <p:spPr>
          <a:xfrm rot="5400000">
            <a:off x="8278219" y="5742438"/>
            <a:ext cx="301774" cy="102545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sp>
        <p:nvSpPr>
          <p:cNvPr id="71" name="圆角矩形 70"/>
          <p:cNvSpPr/>
          <p:nvPr/>
        </p:nvSpPr>
        <p:spPr>
          <a:xfrm rot="5400000">
            <a:off x="5305200" y="5557444"/>
            <a:ext cx="259425" cy="137141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5227713" y="6046328"/>
            <a:ext cx="98523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BC99</a:t>
            </a:r>
            <a:r>
              <a:rPr kumimoji="1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 </a:t>
            </a:r>
            <a:r>
              <a:rPr kumimoji="1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group​</a:t>
            </a:r>
            <a:endParaRPr kumimoji="1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宋体" pitchFamily="2" charset="-122"/>
              <a:cs typeface="Times New Roman" panose="02020503050405090304" pitchFamily="18" charset="0"/>
            </a:endParaRPr>
          </a:p>
        </p:txBody>
      </p:sp>
      <p:sp>
        <p:nvSpPr>
          <p:cNvPr id="73" name="圆角矩形 72"/>
          <p:cNvSpPr/>
          <p:nvPr/>
        </p:nvSpPr>
        <p:spPr>
          <a:xfrm rot="5400000">
            <a:off x="6690664" y="5530770"/>
            <a:ext cx="301774" cy="144879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6132381" y="6060134"/>
            <a:ext cx="98523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Placebo</a:t>
            </a:r>
          </a:p>
        </p:txBody>
      </p:sp>
      <p:sp>
        <p:nvSpPr>
          <p:cNvPr id="76" name="文本框 75"/>
          <p:cNvSpPr txBox="1"/>
          <p:nvPr/>
        </p:nvSpPr>
        <p:spPr>
          <a:xfrm>
            <a:off x="6706678" y="6052443"/>
            <a:ext cx="98523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BC99</a:t>
            </a:r>
            <a:r>
              <a:rPr kumimoji="1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 </a:t>
            </a:r>
            <a:r>
              <a:rPr kumimoji="1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group​</a:t>
            </a:r>
            <a:endParaRPr kumimoji="1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宋体" pitchFamily="2" charset="-122"/>
              <a:cs typeface="Times New Roman" panose="02020503050405090304" pitchFamily="18" charset="0"/>
            </a:endParaRPr>
          </a:p>
        </p:txBody>
      </p:sp>
      <p:sp>
        <p:nvSpPr>
          <p:cNvPr id="77" name="文本框 58"/>
          <p:cNvSpPr txBox="1"/>
          <p:nvPr/>
        </p:nvSpPr>
        <p:spPr>
          <a:xfrm>
            <a:off x="7632350" y="6067825"/>
            <a:ext cx="98523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Placebo</a:t>
            </a:r>
          </a:p>
        </p:txBody>
      </p:sp>
      <p:sp>
        <p:nvSpPr>
          <p:cNvPr id="78" name="文本框 62"/>
          <p:cNvSpPr txBox="1"/>
          <p:nvPr/>
        </p:nvSpPr>
        <p:spPr>
          <a:xfrm>
            <a:off x="8206647" y="6060134"/>
            <a:ext cx="98523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BC99</a:t>
            </a:r>
            <a:r>
              <a:rPr kumimoji="1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 </a:t>
            </a:r>
            <a:r>
              <a:rPr kumimoji="1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group​</a:t>
            </a:r>
            <a:endParaRPr kumimoji="1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宋体" pitchFamily="2" charset="-122"/>
              <a:cs typeface="Times New Roman" panose="02020503050405090304" pitchFamily="18" charset="0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4668071" y="6044894"/>
            <a:ext cx="98523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宋体" pitchFamily="2" charset="-122"/>
                <a:cs typeface="Times New Roman" panose="02020503050405090304" pitchFamily="18" charset="0"/>
              </a:rPr>
              <a:t>Placebo</a:t>
            </a:r>
          </a:p>
        </p:txBody>
      </p:sp>
      <p:pic>
        <p:nvPicPr>
          <p:cNvPr id="6" name="图片 5" descr="将图片变清晰"/>
          <p:cNvPicPr>
            <a:picLocks noChangeAspect="1"/>
          </p:cNvPicPr>
          <p:nvPr/>
        </p:nvPicPr>
        <p:blipFill>
          <a:blip r:embed="rId19">
            <a:grayscl/>
          </a:blip>
          <a:stretch>
            <a:fillRect/>
          </a:stretch>
        </p:blipFill>
        <p:spPr>
          <a:xfrm>
            <a:off x="1815465" y="664210"/>
            <a:ext cx="269875" cy="269875"/>
          </a:xfrm>
          <a:prstGeom prst="rect">
            <a:avLst/>
          </a:prstGeom>
        </p:spPr>
      </p:pic>
      <p:sp>
        <p:nvSpPr>
          <p:cNvPr id="37" name="文本框 36"/>
          <p:cNvSpPr txBox="1"/>
          <p:nvPr/>
        </p:nvSpPr>
        <p:spPr>
          <a:xfrm>
            <a:off x="461010" y="6311235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+mn-cs"/>
              </a:rPr>
              <a:t>DOI: </a:t>
            </a:r>
            <a:r>
              <a:rPr kumimoji="0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+mn-cs"/>
                <a:hlinkClick r:id="rId20"/>
              </a:rPr>
              <a:t>10.1038/s41430-024-01428-6</a:t>
            </a:r>
          </a:p>
        </p:txBody>
      </p:sp>
      <p:sp>
        <p:nvSpPr>
          <p:cNvPr id="3" name="圆角矩形 2"/>
          <p:cNvSpPr/>
          <p:nvPr/>
        </p:nvSpPr>
        <p:spPr>
          <a:xfrm rot="10800000">
            <a:off x="5377647" y="3509419"/>
            <a:ext cx="114650" cy="9917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黑体" panose="02010609060101010101" charset="-122"/>
              <a:cs typeface="+mn-cs"/>
            </a:endParaRPr>
          </a:p>
        </p:txBody>
      </p:sp>
      <p:sp>
        <p:nvSpPr>
          <p:cNvPr id="4" name="圆角矩形 3"/>
          <p:cNvSpPr/>
          <p:nvPr/>
        </p:nvSpPr>
        <p:spPr>
          <a:xfrm rot="10800000">
            <a:off x="6160770" y="3509645"/>
            <a:ext cx="114935" cy="9906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黑体" panose="02010609060101010101" charset="-122"/>
              <a:cs typeface="+mn-cs"/>
            </a:endParaRPr>
          </a:p>
        </p:txBody>
      </p:sp>
      <p:sp>
        <p:nvSpPr>
          <p:cNvPr id="7" name="文本框 19"/>
          <p:cNvSpPr txBox="1"/>
          <p:nvPr/>
        </p:nvSpPr>
        <p:spPr>
          <a:xfrm>
            <a:off x="5193665" y="3478530"/>
            <a:ext cx="410210" cy="1301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 Bold" panose="02020503050405090304" charset="0"/>
                <a:ea typeface="黑体" panose="02010609060101010101" charset="-122"/>
                <a:cs typeface="Times New Roman Bold" panose="02020503050405090304" charset="0"/>
              </a:rPr>
              <a:t>Probiotic</a:t>
            </a:r>
          </a:p>
        </p:txBody>
      </p:sp>
      <p:sp>
        <p:nvSpPr>
          <p:cNvPr id="8" name="圆角矩形 7"/>
          <p:cNvSpPr/>
          <p:nvPr/>
        </p:nvSpPr>
        <p:spPr>
          <a:xfrm rot="10800000">
            <a:off x="7059295" y="3509645"/>
            <a:ext cx="114935" cy="9906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黑体" panose="02010609060101010101" charset="-122"/>
              <a:cs typeface="+mn-cs"/>
            </a:endParaRPr>
          </a:p>
        </p:txBody>
      </p:sp>
      <p:sp>
        <p:nvSpPr>
          <p:cNvPr id="9" name="圆角矩形 8"/>
          <p:cNvSpPr/>
          <p:nvPr/>
        </p:nvSpPr>
        <p:spPr>
          <a:xfrm rot="10800000">
            <a:off x="7836535" y="3509645"/>
            <a:ext cx="133985" cy="9906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黑体" panose="02010609060101010101" charset="-122"/>
              <a:cs typeface="+mn-cs"/>
            </a:endParaRPr>
          </a:p>
        </p:txBody>
      </p:sp>
      <p:sp>
        <p:nvSpPr>
          <p:cNvPr id="10" name="文本框 19"/>
          <p:cNvSpPr txBox="1"/>
          <p:nvPr/>
        </p:nvSpPr>
        <p:spPr>
          <a:xfrm>
            <a:off x="5962650" y="3478530"/>
            <a:ext cx="410210" cy="1301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 Bold" panose="02020503050405090304" charset="0"/>
                <a:ea typeface="黑体" panose="02010609060101010101" charset="-122"/>
                <a:cs typeface="Times New Roman Bold" panose="02020503050405090304" charset="0"/>
              </a:rPr>
              <a:t>Probiotic</a:t>
            </a:r>
          </a:p>
        </p:txBody>
      </p:sp>
      <p:sp>
        <p:nvSpPr>
          <p:cNvPr id="11" name="文本框 19"/>
          <p:cNvSpPr txBox="1"/>
          <p:nvPr/>
        </p:nvSpPr>
        <p:spPr>
          <a:xfrm>
            <a:off x="6913245" y="3495040"/>
            <a:ext cx="375920" cy="1301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3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 Bold" panose="02020503050405090304" charset="0"/>
                <a:ea typeface="黑体" panose="02010609060101010101" charset="-122"/>
                <a:cs typeface="Times New Roman Bold" panose="02020503050405090304" charset="0"/>
              </a:rPr>
              <a:t>Probiotic</a:t>
            </a:r>
          </a:p>
        </p:txBody>
      </p:sp>
      <p:sp>
        <p:nvSpPr>
          <p:cNvPr id="12" name="文本框 19"/>
          <p:cNvSpPr txBox="1"/>
          <p:nvPr/>
        </p:nvSpPr>
        <p:spPr>
          <a:xfrm>
            <a:off x="7691755" y="3495040"/>
            <a:ext cx="375920" cy="1301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3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 Bold" panose="02020503050405090304" charset="0"/>
                <a:ea typeface="黑体" panose="02010609060101010101" charset="-122"/>
                <a:cs typeface="Times New Roman Bold" panose="02020503050405090304" charset="0"/>
              </a:rPr>
              <a:t>Probiotic</a:t>
            </a:r>
          </a:p>
        </p:txBody>
      </p:sp>
      <p:sp>
        <p:nvSpPr>
          <p:cNvPr id="13" name="圆角矩形 12"/>
          <p:cNvSpPr/>
          <p:nvPr/>
        </p:nvSpPr>
        <p:spPr>
          <a:xfrm rot="10800000">
            <a:off x="5419090" y="6113145"/>
            <a:ext cx="577850" cy="11811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黑体" panose="02010609060101010101" charset="-122"/>
              <a:cs typeface="+mn-cs"/>
            </a:endParaRPr>
          </a:p>
        </p:txBody>
      </p:sp>
      <p:sp>
        <p:nvSpPr>
          <p:cNvPr id="15" name="圆角矩形 14"/>
          <p:cNvSpPr/>
          <p:nvPr/>
        </p:nvSpPr>
        <p:spPr>
          <a:xfrm rot="10800000">
            <a:off x="6913245" y="6113145"/>
            <a:ext cx="574040" cy="13081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黑体" panose="02010609060101010101" charset="-122"/>
              <a:cs typeface="+mn-cs"/>
            </a:endParaRPr>
          </a:p>
        </p:txBody>
      </p:sp>
      <p:sp>
        <p:nvSpPr>
          <p:cNvPr id="18" name="圆角矩形 17"/>
          <p:cNvSpPr/>
          <p:nvPr/>
        </p:nvSpPr>
        <p:spPr>
          <a:xfrm rot="10800000">
            <a:off x="8419465" y="6132195"/>
            <a:ext cx="596900" cy="13081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黑体" panose="02010609060101010101" charset="-122"/>
              <a:cs typeface="+mn-cs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350510" y="6045200"/>
            <a:ext cx="646430" cy="1797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9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</a:rPr>
              <a:t>Probiotic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6840855" y="6060440"/>
            <a:ext cx="646430" cy="1797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9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</a:rPr>
              <a:t>Probiotic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8369935" y="6064250"/>
            <a:ext cx="646430" cy="1797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9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charset="-122"/>
                <a:cs typeface="Times New Roman" panose="02020503050405090304" pitchFamily="18" charset="0"/>
              </a:rPr>
              <a:t>Probiotic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7813040" cy="398780"/>
            <a:chOff x="400" y="1020"/>
            <a:chExt cx="12304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36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Symptom Relief for Adult Allergic Rhinitis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文本框 28"/>
          <p:cNvSpPr txBox="1"/>
          <p:nvPr/>
        </p:nvSpPr>
        <p:spPr>
          <a:xfrm>
            <a:off x="7163435" y="1061720"/>
            <a:ext cx="4522470" cy="11391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Yeast Beta-Glucan; Chaga Mushroom Powder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Galacto-oligosaccharides;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圆角矩形 37"/>
          <p:cNvSpPr/>
          <p:nvPr userDrawn="1"/>
        </p:nvSpPr>
        <p:spPr>
          <a:xfrm>
            <a:off x="506095" y="2124710"/>
            <a:ext cx="11179810" cy="1950085"/>
          </a:xfrm>
          <a:prstGeom prst="roundRect">
            <a:avLst>
              <a:gd name="adj" fmla="val 6306"/>
            </a:avLst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66137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94810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8791575" y="2894965"/>
            <a:ext cx="2490470" cy="847090"/>
            <a:chOff x="13645" y="4359"/>
            <a:chExt cx="3922" cy="1334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17" name="直接连接符 1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直接连接符 9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文本框 10"/>
          <p:cNvSpPr txBox="1"/>
          <p:nvPr/>
        </p:nvSpPr>
        <p:spPr>
          <a:xfrm>
            <a:off x="703580" y="2479675"/>
            <a:ext cx="7321550" cy="19780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Alleviates allergic rhinitis symptoms effectively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Regulates immune factor levels to improve immune homeostasis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Promotes the secretion of short-chain fatty acids to strengthen anti-inflammatory capabilities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8791575" y="25577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791575" y="293814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703580" y="2200910"/>
            <a:ext cx="188595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8791575" y="339153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506095" y="974725"/>
            <a:ext cx="6481445" cy="11398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234423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234423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234423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234423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234423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BLa80; </a:t>
            </a:r>
            <a:r>
              <a:rPr lang="en-US" altLang="zh-CN" sz="1200" i="1">
                <a:solidFill>
                  <a:srgbClr val="234423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234423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LRa05;</a:t>
            </a: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breve</a:t>
            </a:r>
            <a:r>
              <a:rPr lang="zh-CN" altLang="en-US" sz="1200" b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BBr60;</a:t>
            </a:r>
            <a:r>
              <a:rPr lang="en-US" altLang="zh-CN" sz="1200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Pediococcus acidilactici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PA53;</a:t>
            </a:r>
          </a:p>
          <a:p>
            <a:pPr indent="0" fontAlgn="auto">
              <a:lnSpc>
                <a:spcPct val="130000"/>
              </a:lnSpc>
            </a:pP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Akkermansia muciniphila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Akk11/pAkk11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;</a:t>
            </a:r>
            <a:r>
              <a:rPr lang="en-US" altLang="zh-CN" sz="1200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Weizmannia coagulans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BC99</a:t>
            </a:r>
            <a:endParaRPr kumimoji="1" lang="en-US" altLang="zh-CN" sz="1200" b="1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  <a:sym typeface="+mn-ea"/>
            </a:endParaRPr>
          </a:p>
        </p:txBody>
      </p:sp>
      <p:graphicFrame>
        <p:nvGraphicFramePr>
          <p:cNvPr id="37" name="表格 36"/>
          <p:cNvGraphicFramePr/>
          <p:nvPr userDrawn="1"/>
        </p:nvGraphicFramePr>
        <p:xfrm>
          <a:off x="703580" y="5100955"/>
          <a:ext cx="6816090" cy="10217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2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ChiCTR2100053699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ChiCTR2300074956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NCT06412042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kumimoji="1" lang="en-US" altLang="zh-CN" sz="90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L</a:t>
                      </a: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Ra05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NCT06699537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BBr60:</a:t>
                      </a:r>
                      <a:r>
                        <a:rPr lang="en-US" sz="900" b="1" dirty="0">
                          <a:solidFill>
                            <a:srgbClr val="404040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rgbClr val="404040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NCT06196892</a:t>
                      </a:r>
                      <a:endParaRPr lang="en-US" altLang="zh-CN">
                        <a:solidFill>
                          <a:srgbClr val="404040"/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Clr>
                          <a:srgbClr val="000000"/>
                        </a:buClr>
                        <a:buSzPct val="99000"/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PA53: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NCT06761443, NCT06648590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Akk11: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NCT06653101</a:t>
                      </a:r>
                    </a:p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pAkk11: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NCT06964932, NCT06964919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BC99</a:t>
                      </a:r>
                      <a:r>
                        <a:rPr lang="en-US" sz="90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NCT06680102, NCT06885346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7745730" cy="398780"/>
            <a:chOff x="400" y="1020"/>
            <a:chExt cx="12198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263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Symptom Relief for Adult Allergic Rhinitis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461010" y="1308100"/>
            <a:ext cx="3380740" cy="507873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30C0B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2687320" y="4264025"/>
            <a:ext cx="184785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516505" y="4440555"/>
            <a:ext cx="184785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82905" y="1481455"/>
            <a:ext cx="3583305" cy="32321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234423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Calibri" panose="020F0502020204030204" charset="0"/>
              </a:rPr>
              <a:t>Research Outcome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543599" y="1863954"/>
            <a:ext cx="3308350" cy="41148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Alleviated allergic rhinitis and enhanced respiratory comfort</a:t>
            </a: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1" lang="en-US" altLang="zh-CN" sz="16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Anti-allergic and anti-inflammatory effects through immune regulation to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improve immune homeostasis</a:t>
            </a: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Optimized gut microbiota ecology to support microbiota health</a:t>
            </a: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Promoted short-chain fatty acid production to strengthen gut barrier and anti-inflammatory capabilities</a:t>
            </a:r>
            <a:endParaRPr kumimoji="1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3" name="圆角矩形 2"/>
          <p:cNvSpPr/>
          <p:nvPr>
            <p:custDataLst>
              <p:tags r:id="rId1"/>
            </p:custDataLst>
          </p:nvPr>
        </p:nvSpPr>
        <p:spPr>
          <a:xfrm>
            <a:off x="4404360" y="3988435"/>
            <a:ext cx="7428230" cy="2527935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4" name="圆角矩形 3"/>
          <p:cNvSpPr/>
          <p:nvPr>
            <p:custDataLst>
              <p:tags r:id="rId2"/>
            </p:custDataLst>
          </p:nvPr>
        </p:nvSpPr>
        <p:spPr>
          <a:xfrm>
            <a:off x="4404360" y="1308100"/>
            <a:ext cx="7428230" cy="2482215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9471614" y="4440497"/>
            <a:ext cx="2360876" cy="21393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90000"/>
              </a:lnSpc>
            </a:pPr>
            <a:r>
              <a:rPr kumimoji="1"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articipants showed a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 decrease in serum immunoglobulin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IgE and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pro-inflammatory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IL-5 levels, along with a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 increase in anti-inflammatory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IL-10 levels. </a:t>
            </a:r>
          </a:p>
        </p:txBody>
      </p:sp>
      <p:grpSp>
        <p:nvGrpSpPr>
          <p:cNvPr id="53" name="组合 52"/>
          <p:cNvGrpSpPr/>
          <p:nvPr/>
        </p:nvGrpSpPr>
        <p:grpSpPr>
          <a:xfrm>
            <a:off x="4665211" y="4297096"/>
            <a:ext cx="4944745" cy="2221230"/>
            <a:chOff x="5984905" y="4002207"/>
            <a:chExt cx="4849987" cy="2221308"/>
          </a:xfrm>
        </p:grpSpPr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984905" y="4002207"/>
              <a:ext cx="4842878" cy="2089481"/>
            </a:xfrm>
            <a:prstGeom prst="rect">
              <a:avLst/>
            </a:prstGeom>
          </p:spPr>
        </p:pic>
        <p:sp>
          <p:nvSpPr>
            <p:cNvPr id="17" name="圆角矩形 16"/>
            <p:cNvSpPr/>
            <p:nvPr/>
          </p:nvSpPr>
          <p:spPr>
            <a:xfrm rot="5400000">
              <a:off x="8408885" y="3933238"/>
              <a:ext cx="301752" cy="427880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6120469" y="5858710"/>
              <a:ext cx="1063098" cy="2140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zh-CN" altLang="en-US" sz="8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Placebo</a:t>
              </a: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6604507" y="5858710"/>
              <a:ext cx="1063098" cy="2140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8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Probiotic</a:t>
              </a:r>
              <a:endParaRPr kumimoji="1" lang="zh-CN" altLang="en-US" sz="800" b="1" dirty="0">
                <a:latin typeface="Times New Roman" panose="02020503050405090304" pitchFamily="18" charset="0"/>
                <a:cs typeface="Times New Roman" panose="02020503050405090304" pitchFamily="18" charset="0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9287756" y="5858710"/>
              <a:ext cx="1063098" cy="2140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zh-CN" altLang="en-US" sz="8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Placebo</a:t>
              </a: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9771794" y="5858710"/>
              <a:ext cx="1063098" cy="2140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8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Probiotic</a:t>
              </a:r>
              <a:endParaRPr kumimoji="1" lang="zh-CN" altLang="en-US" sz="800" b="1" dirty="0">
                <a:latin typeface="Times New Roman" panose="02020503050405090304" pitchFamily="18" charset="0"/>
                <a:cs typeface="Times New Roman" panose="02020503050405090304" pitchFamily="18" charset="0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7740620" y="5858710"/>
              <a:ext cx="1063098" cy="2140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zh-CN" altLang="en-US" sz="8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Placebo</a:t>
              </a: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8224658" y="5858710"/>
              <a:ext cx="1063098" cy="2140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8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Probiotic</a:t>
              </a:r>
              <a:endParaRPr kumimoji="1" lang="zh-CN" altLang="en-US" sz="800" b="1" dirty="0">
                <a:latin typeface="Times New Roman" panose="02020503050405090304" pitchFamily="18" charset="0"/>
                <a:cs typeface="Times New Roman" panose="02020503050405090304" pitchFamily="18" charset="0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675618" y="1481421"/>
            <a:ext cx="5392290" cy="2260859"/>
            <a:chOff x="4979671" y="1469314"/>
            <a:chExt cx="7098250" cy="3516496"/>
          </a:xfrm>
        </p:grpSpPr>
        <p:sp>
          <p:nvSpPr>
            <p:cNvPr id="23" name="圆角矩形 22"/>
            <p:cNvSpPr/>
            <p:nvPr/>
          </p:nvSpPr>
          <p:spPr>
            <a:xfrm rot="5400000">
              <a:off x="5696043" y="3929275"/>
              <a:ext cx="378208" cy="173486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0" name="圆角矩形 29"/>
            <p:cNvSpPr/>
            <p:nvPr/>
          </p:nvSpPr>
          <p:spPr>
            <a:xfrm rot="5400000">
              <a:off x="10773007" y="3680896"/>
              <a:ext cx="462090" cy="214773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147900" y="1469314"/>
              <a:ext cx="6017274" cy="3377382"/>
            </a:xfrm>
            <a:prstGeom prst="rect">
              <a:avLst/>
            </a:prstGeom>
          </p:spPr>
        </p:pic>
        <p:sp>
          <p:nvSpPr>
            <p:cNvPr id="35" name="圆角矩形 34"/>
            <p:cNvSpPr/>
            <p:nvPr/>
          </p:nvSpPr>
          <p:spPr>
            <a:xfrm>
              <a:off x="5147901" y="2250398"/>
              <a:ext cx="301752" cy="156264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/>
            </a:p>
          </p:txBody>
        </p:sp>
        <p:sp>
          <p:nvSpPr>
            <p:cNvPr id="36" name="文本框 35"/>
            <p:cNvSpPr txBox="1"/>
            <p:nvPr/>
          </p:nvSpPr>
          <p:spPr>
            <a:xfrm rot="16200000">
              <a:off x="4060329" y="2983130"/>
              <a:ext cx="2444707" cy="6060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2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Visual Model ASR Score</a:t>
              </a:r>
              <a:endParaRPr kumimoji="1" lang="zh-CN" altLang="en-US" sz="1200" b="1" dirty="0">
                <a:latin typeface="Times New Roman" panose="02020503050405090304" pitchFamily="18" charset="0"/>
                <a:cs typeface="Times New Roman" panose="02020503050405090304" pitchFamily="18" charset="0"/>
              </a:endParaRPr>
            </a:p>
          </p:txBody>
        </p:sp>
        <p:sp>
          <p:nvSpPr>
            <p:cNvPr id="37" name="圆角矩形 36"/>
            <p:cNvSpPr/>
            <p:nvPr/>
          </p:nvSpPr>
          <p:spPr>
            <a:xfrm rot="5400000">
              <a:off x="6601702" y="3878261"/>
              <a:ext cx="301752" cy="166817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5349461" y="4521037"/>
              <a:ext cx="1927058" cy="35753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9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Probiotic_Pre</a:t>
              </a:r>
              <a:endParaRPr kumimoji="1" lang="zh-CN" altLang="en-US" sz="900" b="1" dirty="0">
                <a:latin typeface="Times New Roman" panose="02020503050405090304" pitchFamily="18" charset="0"/>
                <a:cs typeface="Times New Roman" panose="02020503050405090304" pitchFamily="18" charset="0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6328109" y="4520238"/>
              <a:ext cx="1927058" cy="35753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9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Probiotic_Post</a:t>
              </a:r>
              <a:endParaRPr kumimoji="1" lang="zh-CN" altLang="en-US" sz="900" b="1" dirty="0">
                <a:latin typeface="Times New Roman" panose="02020503050405090304" pitchFamily="18" charset="0"/>
                <a:cs typeface="Times New Roman" panose="02020503050405090304" pitchFamily="18" charset="0"/>
              </a:endParaRPr>
            </a:p>
          </p:txBody>
        </p:sp>
        <p:sp>
          <p:nvSpPr>
            <p:cNvPr id="41" name="圆角矩形 40"/>
            <p:cNvSpPr/>
            <p:nvPr/>
          </p:nvSpPr>
          <p:spPr>
            <a:xfrm rot="5400000">
              <a:off x="9779307" y="3792102"/>
              <a:ext cx="301752" cy="166817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9223523" y="4442550"/>
              <a:ext cx="804633" cy="3812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0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Placebo</a:t>
              </a:r>
              <a:endParaRPr kumimoji="1" lang="zh-CN" altLang="en-US" sz="1000" b="1" dirty="0">
                <a:latin typeface="Times New Roman" panose="02020503050405090304" pitchFamily="18" charset="0"/>
                <a:cs typeface="Times New Roman" panose="02020503050405090304" pitchFamily="18" charset="0"/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9729259" y="4424266"/>
              <a:ext cx="1146106" cy="3812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0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Probiotic</a:t>
              </a:r>
              <a:endParaRPr kumimoji="1" lang="zh-CN" altLang="en-US" sz="1000" b="1" dirty="0">
                <a:latin typeface="Times New Roman" panose="02020503050405090304" pitchFamily="18" charset="0"/>
                <a:cs typeface="Times New Roman" panose="02020503050405090304" pitchFamily="18" charset="0"/>
              </a:endParaRPr>
            </a:p>
          </p:txBody>
        </p:sp>
        <p:sp>
          <p:nvSpPr>
            <p:cNvPr id="48" name="圆角矩形 47"/>
            <p:cNvSpPr/>
            <p:nvPr/>
          </p:nvSpPr>
          <p:spPr>
            <a:xfrm>
              <a:off x="8445849" y="1897183"/>
              <a:ext cx="439018" cy="229322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1" name="文本框 50"/>
            <p:cNvSpPr txBox="1"/>
            <p:nvPr/>
          </p:nvSpPr>
          <p:spPr>
            <a:xfrm rot="16200000">
              <a:off x="7656413" y="3009917"/>
              <a:ext cx="1927058" cy="3627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2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TINSS Score</a:t>
              </a:r>
            </a:p>
          </p:txBody>
        </p:sp>
      </p:grp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9288378" y="1674871"/>
            <a:ext cx="2474469" cy="17487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</a:t>
            </a: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articipants showed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reduced scores</a:t>
            </a: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for rhinitis symptoms (nasal congestion, itching, sneezing, runny nose) and associated symptoms (post-nasal drip, sudden tearing, nasal and eye itching, nasal and palatal pain, headache). </a:t>
            </a:r>
          </a:p>
        </p:txBody>
      </p:sp>
      <p:grpSp>
        <p:nvGrpSpPr>
          <p:cNvPr id="54" name="组合 53"/>
          <p:cNvGrpSpPr/>
          <p:nvPr>
            <p:custDataLst>
              <p:tags r:id="rId5"/>
            </p:custDataLst>
          </p:nvPr>
        </p:nvGrpSpPr>
        <p:grpSpPr>
          <a:xfrm>
            <a:off x="4404387" y="1320845"/>
            <a:ext cx="857717" cy="306705"/>
            <a:chOff x="6891" y="1828"/>
            <a:chExt cx="1068" cy="483"/>
          </a:xfrm>
        </p:grpSpPr>
        <p:sp>
          <p:nvSpPr>
            <p:cNvPr id="55" name="文本框 54"/>
            <p:cNvSpPr txBox="1"/>
            <p:nvPr>
              <p:custDataLst>
                <p:tags r:id="rId9"/>
              </p:custDataLst>
            </p:nvPr>
          </p:nvSpPr>
          <p:spPr>
            <a:xfrm>
              <a:off x="6891" y="1828"/>
              <a:ext cx="1068" cy="48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8 weeks</a:t>
              </a:r>
            </a:p>
          </p:txBody>
        </p:sp>
        <p:sp>
          <p:nvSpPr>
            <p:cNvPr id="58" name="圆角矩形 57"/>
            <p:cNvSpPr/>
            <p:nvPr>
              <p:custDataLst>
                <p:tags r:id="rId10"/>
              </p:custDataLst>
            </p:nvPr>
          </p:nvSpPr>
          <p:spPr>
            <a:xfrm>
              <a:off x="6928" y="1828"/>
              <a:ext cx="1010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>
            <p:custDataLst>
              <p:tags r:id="rId6"/>
            </p:custDataLst>
          </p:nvPr>
        </p:nvGrpSpPr>
        <p:grpSpPr>
          <a:xfrm>
            <a:off x="4387463" y="3988472"/>
            <a:ext cx="857717" cy="306705"/>
            <a:chOff x="6891" y="1828"/>
            <a:chExt cx="1068" cy="483"/>
          </a:xfrm>
        </p:grpSpPr>
        <p:sp>
          <p:nvSpPr>
            <p:cNvPr id="9" name="文本框 8"/>
            <p:cNvSpPr txBox="1"/>
            <p:nvPr>
              <p:custDataLst>
                <p:tags r:id="rId7"/>
              </p:custDataLst>
            </p:nvPr>
          </p:nvSpPr>
          <p:spPr>
            <a:xfrm>
              <a:off x="6891" y="1828"/>
              <a:ext cx="1068" cy="48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8 weeks</a:t>
              </a:r>
            </a:p>
          </p:txBody>
        </p:sp>
        <p:sp>
          <p:nvSpPr>
            <p:cNvPr id="10" name="圆角矩形 9"/>
            <p:cNvSpPr/>
            <p:nvPr>
              <p:custDataLst>
                <p:tags r:id="rId8"/>
              </p:custDataLst>
            </p:nvPr>
          </p:nvSpPr>
          <p:spPr>
            <a:xfrm>
              <a:off x="6928" y="1828"/>
              <a:ext cx="1010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461010" y="6364880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+mn-cs"/>
              </a:rPr>
              <a:t>DOI: </a:t>
            </a:r>
            <a:r>
              <a:rPr kumimoji="0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+mn-cs"/>
                <a:hlinkClick r:id="rId14"/>
              </a:rPr>
              <a:t>10.3389/fimmu.2025.1654724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7813040" cy="398780"/>
            <a:chOff x="400" y="1020"/>
            <a:chExt cx="12304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36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Symptom Relief for Pediatric Allergic Rhinitis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221865"/>
            <a:ext cx="11179810" cy="1998980"/>
          </a:xfrm>
          <a:prstGeom prst="roundRect">
            <a:avLst>
              <a:gd name="adj" fmla="val 6306"/>
            </a:avLst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782977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311650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8791575" y="2894965"/>
            <a:ext cx="2490470" cy="847090"/>
            <a:chOff x="13645" y="4359"/>
            <a:chExt cx="3922" cy="1334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17" name="直接连接符 1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直接连接符 9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文本框 10"/>
          <p:cNvSpPr txBox="1"/>
          <p:nvPr/>
        </p:nvSpPr>
        <p:spPr>
          <a:xfrm>
            <a:off x="703604" y="2651760"/>
            <a:ext cx="778827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Significantly alleviates allergic rhinitis symptoms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Markedly reduces nasal and ocular discomfort, enhancing overall quality of life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Effectively lowers inflammation-related cytokine levels, supporting immune regulation and reducing inflammation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8791575" y="25577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791575" y="293814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703604" y="240728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8791575" y="339153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06029" y="1000812"/>
            <a:ext cx="7398385" cy="11398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200" i="1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BLa80; </a:t>
            </a:r>
            <a:r>
              <a:rPr lang="en-US" altLang="zh-CN" sz="1200" i="1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LRa05;</a:t>
            </a:r>
          </a:p>
          <a:p>
            <a:pPr>
              <a:lnSpc>
                <a:spcPct val="120000"/>
              </a:lnSpc>
            </a:pP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longum </a:t>
            </a:r>
            <a:r>
              <a:rPr lang="en-US" altLang="zh-CN" sz="120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subsp.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longum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BL21;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breve</a:t>
            </a:r>
            <a:r>
              <a:rPr lang="zh-CN" altLang="en-US" sz="1200" b="1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BBr60;</a:t>
            </a:r>
          </a:p>
          <a:p>
            <a:pPr>
              <a:lnSpc>
                <a:spcPct val="120000"/>
              </a:lnSpc>
            </a:pP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longum </a:t>
            </a:r>
            <a:r>
              <a:rPr kumimoji="1" lang="en-US" altLang="zh-CN" sz="1200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subsp</a:t>
            </a: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. infantis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BI45;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Weizmannia coagulans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BC99</a:t>
            </a:r>
            <a:endParaRPr kumimoji="1" lang="en-US" altLang="zh-CN" sz="1200" b="1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773670" y="1209040"/>
            <a:ext cx="3912235" cy="11391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Inactive edible yeast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Galacto-oligosaccharides; Maltodextrin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12" name="表格 11"/>
          <p:cNvGraphicFramePr/>
          <p:nvPr userDrawn="1"/>
        </p:nvGraphicFramePr>
        <p:xfrm>
          <a:off x="703580" y="5143500"/>
          <a:ext cx="6816090" cy="10217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2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ChiCTR2100053699</a:t>
                      </a:r>
                    </a:p>
                    <a:p>
                      <a:pPr>
                        <a:buNone/>
                      </a:pP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ChiCTR2300074956</a:t>
                      </a:r>
                    </a:p>
                    <a:p>
                      <a:pPr>
                        <a:buNone/>
                      </a:pP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NCT06412042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kumimoji="1" lang="en-US" altLang="zh-CN" sz="90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L</a:t>
                      </a: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Ra05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NCT06699537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BBr60:</a:t>
                      </a:r>
                      <a:r>
                        <a:rPr lang="en-US" sz="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NCT06305650, NCT06196892</a:t>
                      </a:r>
                      <a:endParaRPr lang="en-US" altLang="zh-CN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Clr>
                          <a:srgbClr val="000000"/>
                        </a:buClr>
                        <a:buSzPct val="99000"/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BL21</a:t>
                      </a:r>
                      <a:r>
                        <a:rPr lang="en-US" sz="90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NCT06544278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BI45</a:t>
                      </a:r>
                      <a:r>
                        <a:rPr lang="en-US" sz="90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NCT06863415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BC99</a:t>
                      </a:r>
                      <a:r>
                        <a:rPr lang="en-US" sz="90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NCT06676111, NCT06885632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7416165" y="6099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>
            <p:custDataLst>
              <p:tags r:id="rId1"/>
            </p:custDataLst>
          </p:nvPr>
        </p:nvSpPr>
        <p:spPr>
          <a:xfrm>
            <a:off x="3875819" y="4102056"/>
            <a:ext cx="7973695" cy="2326005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7745730" cy="398780"/>
            <a:chOff x="400" y="1020"/>
            <a:chExt cx="12198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263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Symptom Relief for Pediatric Allergic Rhinitis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圆角矩形 15"/>
          <p:cNvSpPr/>
          <p:nvPr/>
        </p:nvSpPr>
        <p:spPr>
          <a:xfrm>
            <a:off x="501876" y="1482331"/>
            <a:ext cx="2949575" cy="4349408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30C0B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85005" y="1668337"/>
            <a:ext cx="3583305" cy="32321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234423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Calibri" panose="020F0502020204030204" charset="0"/>
              </a:rPr>
              <a:t>Research Outcome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543584" y="2230022"/>
            <a:ext cx="2715806" cy="3398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alleviated allergic rhinitis symptoms</a:t>
            </a: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Markedly reduced nasal and ocular discomfort, effectively improved quality of life</a:t>
            </a: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1"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Lowered inflammation-related cytokine levels and alleviate inflammatory responses, s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cientifically validated immune regulation effects</a:t>
            </a: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6" name="圆角矩形 5"/>
          <p:cNvSpPr/>
          <p:nvPr>
            <p:custDataLst>
              <p:tags r:id="rId2"/>
            </p:custDataLst>
          </p:nvPr>
        </p:nvSpPr>
        <p:spPr>
          <a:xfrm>
            <a:off x="3858895" y="1308100"/>
            <a:ext cx="7973695" cy="2482215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9472241" y="4335804"/>
            <a:ext cx="2360295" cy="21393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Compared to baseline,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participants' quality of life significantly improved. </a:t>
            </a:r>
          </a:p>
          <a:p>
            <a:pPr algn="l">
              <a:lnSpc>
                <a:spcPct val="100000"/>
              </a:lnSpc>
            </a:pPr>
            <a:endParaRPr kumimoji="1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algn="l">
              <a:lnSpc>
                <a:spcPct val="100000"/>
              </a:lnSpc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Participants'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serum IL-4 levels were significantly reduced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. </a:t>
            </a: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9488630" y="1795761"/>
            <a:ext cx="2111827" cy="117874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T</a:t>
            </a: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he total rhinitis symptom score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decreased by 1.39 points</a:t>
            </a: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. Associated symptom score decreased by 3 points. 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4073182" y="1377950"/>
            <a:ext cx="5346408" cy="2329692"/>
            <a:chOff x="5705066" y="858093"/>
            <a:chExt cx="5320088" cy="2329398"/>
          </a:xfrm>
        </p:grpSpPr>
        <p:sp>
          <p:nvSpPr>
            <p:cNvPr id="9" name="圆角矩形 8"/>
            <p:cNvSpPr/>
            <p:nvPr/>
          </p:nvSpPr>
          <p:spPr>
            <a:xfrm rot="16200000">
              <a:off x="9739828" y="2086596"/>
              <a:ext cx="301752" cy="180631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13" cstate="screen"/>
            <a:stretch>
              <a:fillRect/>
            </a:stretch>
          </p:blipFill>
          <p:spPr>
            <a:xfrm>
              <a:off x="8317246" y="875678"/>
              <a:ext cx="2477732" cy="2311813"/>
            </a:xfrm>
            <a:prstGeom prst="rect">
              <a:avLst/>
            </a:prstGeom>
          </p:spPr>
        </p:pic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14" cstate="screen"/>
            <a:stretch>
              <a:fillRect/>
            </a:stretch>
          </p:blipFill>
          <p:spPr>
            <a:xfrm>
              <a:off x="5792003" y="858093"/>
              <a:ext cx="2477732" cy="2329398"/>
            </a:xfrm>
            <a:prstGeom prst="rect">
              <a:avLst/>
            </a:prstGeom>
          </p:spPr>
        </p:pic>
        <p:sp>
          <p:nvSpPr>
            <p:cNvPr id="25" name="圆角矩形 24"/>
            <p:cNvSpPr/>
            <p:nvPr/>
          </p:nvSpPr>
          <p:spPr>
            <a:xfrm>
              <a:off x="5818507" y="962397"/>
              <a:ext cx="237979" cy="193288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圆角矩形 10"/>
            <p:cNvSpPr/>
            <p:nvPr/>
          </p:nvSpPr>
          <p:spPr>
            <a:xfrm rot="5400000">
              <a:off x="7150703" y="2227864"/>
              <a:ext cx="235556" cy="168369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155218" y="2895280"/>
              <a:ext cx="1501020" cy="2450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0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Probiotic_Pre</a:t>
              </a:r>
              <a:endParaRPr kumimoji="1" lang="zh-CN" altLang="en-US" sz="1000" b="1" dirty="0">
                <a:latin typeface="Times New Roman" panose="02020503050405090304" pitchFamily="18" charset="0"/>
                <a:cs typeface="Times New Roman" panose="02020503050405090304" pitchFamily="18" charset="0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012119" y="2895279"/>
              <a:ext cx="1501020" cy="2450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0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Probiotic_Post</a:t>
              </a:r>
              <a:endParaRPr kumimoji="1" lang="zh-CN" altLang="en-US" sz="1000" b="1" dirty="0">
                <a:latin typeface="Times New Roman" panose="02020503050405090304" pitchFamily="18" charset="0"/>
                <a:cs typeface="Times New Roman" panose="02020503050405090304" pitchFamily="18" charset="0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 rot="16200000">
              <a:off x="5006964" y="1743700"/>
              <a:ext cx="1823983" cy="4277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1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Total Symptom Score for Allergic Rhinitis (TSS)</a:t>
              </a:r>
              <a:endParaRPr kumimoji="1" lang="zh-CN" altLang="en-US" sz="1100" b="1" dirty="0">
                <a:latin typeface="Times New Roman" panose="02020503050405090304" pitchFamily="18" charset="0"/>
                <a:cs typeface="Times New Roman" panose="02020503050405090304" pitchFamily="18" charset="0"/>
              </a:endParaRPr>
            </a:p>
          </p:txBody>
        </p:sp>
        <p:sp>
          <p:nvSpPr>
            <p:cNvPr id="20" name="圆角矩形 19"/>
            <p:cNvSpPr/>
            <p:nvPr/>
          </p:nvSpPr>
          <p:spPr>
            <a:xfrm>
              <a:off x="8317246" y="1091666"/>
              <a:ext cx="277319" cy="171777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 rot="16200000">
              <a:off x="7564283" y="1760448"/>
              <a:ext cx="1823983" cy="4277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1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Rhinitis Accompanying Symptom Score</a:t>
              </a:r>
              <a:endParaRPr kumimoji="1" lang="zh-CN" altLang="en-US" sz="1100" b="1" dirty="0">
                <a:latin typeface="Times New Roman" panose="02020503050405090304" pitchFamily="18" charset="0"/>
                <a:cs typeface="Times New Roman" panose="02020503050405090304" pitchFamily="18" charset="0"/>
              </a:endParaRPr>
            </a:p>
          </p:txBody>
        </p:sp>
        <p:sp>
          <p:nvSpPr>
            <p:cNvPr id="24" name="圆角矩形 23"/>
            <p:cNvSpPr/>
            <p:nvPr/>
          </p:nvSpPr>
          <p:spPr>
            <a:xfrm>
              <a:off x="6697095" y="1710064"/>
              <a:ext cx="315024" cy="480980"/>
            </a:xfrm>
            <a:prstGeom prst="roundRect">
              <a:avLst/>
            </a:prstGeom>
            <a:solidFill>
              <a:srgbClr val="ECAAA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7498726" y="2358684"/>
              <a:ext cx="301752" cy="341736"/>
            </a:xfrm>
            <a:prstGeom prst="roundRect">
              <a:avLst/>
            </a:prstGeom>
            <a:solidFill>
              <a:srgbClr val="A6C7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2" name="圆角矩形 51"/>
            <p:cNvSpPr/>
            <p:nvPr/>
          </p:nvSpPr>
          <p:spPr>
            <a:xfrm>
              <a:off x="9209110" y="2048823"/>
              <a:ext cx="315024" cy="480980"/>
            </a:xfrm>
            <a:prstGeom prst="roundRect">
              <a:avLst/>
            </a:prstGeom>
            <a:solidFill>
              <a:srgbClr val="ECAAA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4" name="圆角矩形 53"/>
            <p:cNvSpPr/>
            <p:nvPr/>
          </p:nvSpPr>
          <p:spPr>
            <a:xfrm>
              <a:off x="10004823" y="2588758"/>
              <a:ext cx="285280" cy="188256"/>
            </a:xfrm>
            <a:prstGeom prst="roundRect">
              <a:avLst/>
            </a:prstGeom>
            <a:solidFill>
              <a:srgbClr val="A6C7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5" name="圆角矩形 54"/>
            <p:cNvSpPr/>
            <p:nvPr/>
          </p:nvSpPr>
          <p:spPr>
            <a:xfrm rot="5400000">
              <a:off x="9636063" y="2157843"/>
              <a:ext cx="241306" cy="179073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8670714" y="2878556"/>
              <a:ext cx="1501020" cy="2450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0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Probiotic_Pre</a:t>
              </a:r>
              <a:endParaRPr kumimoji="1" lang="zh-CN" altLang="en-US" sz="1000" b="1" dirty="0">
                <a:latin typeface="Times New Roman" panose="02020503050405090304" pitchFamily="18" charset="0"/>
                <a:cs typeface="Times New Roman" panose="02020503050405090304" pitchFamily="18" charset="0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9524134" y="2875854"/>
              <a:ext cx="1501020" cy="2450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0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Probiotic_Post</a:t>
              </a:r>
              <a:endParaRPr kumimoji="1" lang="zh-CN" altLang="en-US" sz="1000" b="1" dirty="0">
                <a:latin typeface="Times New Roman" panose="02020503050405090304" pitchFamily="18" charset="0"/>
                <a:cs typeface="Times New Roman" panose="02020503050405090304" pitchFamily="18" charset="0"/>
              </a:endParaRPr>
            </a:p>
          </p:txBody>
        </p:sp>
      </p:grpSp>
      <p:pic>
        <p:nvPicPr>
          <p:cNvPr id="132" name="图片 131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>
          <a:xfrm>
            <a:off x="6973189" y="4216390"/>
            <a:ext cx="2230532" cy="2083058"/>
          </a:xfrm>
          <a:prstGeom prst="rect">
            <a:avLst/>
          </a:prstGeom>
        </p:spPr>
      </p:pic>
      <p:sp>
        <p:nvSpPr>
          <p:cNvPr id="139" name="圆角矩形 138"/>
          <p:cNvSpPr/>
          <p:nvPr/>
        </p:nvSpPr>
        <p:spPr>
          <a:xfrm>
            <a:off x="6882684" y="4642341"/>
            <a:ext cx="337161" cy="143689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0" name="文本框 139"/>
          <p:cNvSpPr txBox="1"/>
          <p:nvPr/>
        </p:nvSpPr>
        <p:spPr>
          <a:xfrm rot="16200000">
            <a:off x="6169102" y="5116287"/>
            <a:ext cx="1823983" cy="260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100" b="1" dirty="0">
                <a:latin typeface="Times New Roman" panose="02020503050405090304" pitchFamily="18" charset="0"/>
                <a:cs typeface="Times New Roman" panose="02020503050405090304" pitchFamily="18" charset="0"/>
              </a:rPr>
              <a:t>IL-4</a:t>
            </a:r>
            <a:r>
              <a:rPr kumimoji="1" lang="zh-CN" altLang="en-US" sz="1100" b="1" dirty="0">
                <a:latin typeface="Times New Roman" panose="02020503050405090304" pitchFamily="18" charset="0"/>
                <a:cs typeface="Times New Roman" panose="02020503050405090304" pitchFamily="18" charset="0"/>
              </a:rPr>
              <a:t> </a:t>
            </a:r>
            <a:r>
              <a:rPr kumimoji="1" lang="en-US" altLang="zh-CN" sz="1100" b="1" dirty="0">
                <a:latin typeface="Times New Roman" panose="02020503050405090304" pitchFamily="18" charset="0"/>
                <a:cs typeface="Times New Roman" panose="02020503050405090304" pitchFamily="18" charset="0"/>
              </a:rPr>
              <a:t>(pg/mL)</a:t>
            </a:r>
            <a:endParaRPr kumimoji="1" lang="zh-CN" altLang="en-US" sz="1100" b="1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141" name="圆角矩形 140"/>
          <p:cNvSpPr/>
          <p:nvPr/>
        </p:nvSpPr>
        <p:spPr>
          <a:xfrm rot="5400000">
            <a:off x="8286496" y="5494603"/>
            <a:ext cx="259370" cy="151260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2" name="文本框 141"/>
          <p:cNvSpPr txBox="1"/>
          <p:nvPr/>
        </p:nvSpPr>
        <p:spPr>
          <a:xfrm>
            <a:off x="7746619" y="6077685"/>
            <a:ext cx="626743" cy="245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000" b="1" dirty="0">
                <a:latin typeface="Times New Roman" panose="02020503050405090304" pitchFamily="18" charset="0"/>
                <a:cs typeface="Times New Roman" panose="02020503050405090304" pitchFamily="18" charset="0"/>
              </a:rPr>
              <a:t>Placebo</a:t>
            </a:r>
            <a:endParaRPr kumimoji="1" lang="zh-CN" altLang="en-US" sz="1000" b="1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143" name="文本框 142"/>
          <p:cNvSpPr txBox="1"/>
          <p:nvPr/>
        </p:nvSpPr>
        <p:spPr>
          <a:xfrm>
            <a:off x="8212608" y="6087866"/>
            <a:ext cx="892723" cy="245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000" b="1" dirty="0">
                <a:latin typeface="Times New Roman" panose="02020503050405090304" pitchFamily="18" charset="0"/>
                <a:cs typeface="Times New Roman" panose="02020503050405090304" pitchFamily="18" charset="0"/>
              </a:rPr>
              <a:t>Probiotic</a:t>
            </a:r>
            <a:endParaRPr kumimoji="1" lang="zh-CN" altLang="en-US" sz="1000" b="1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144" name="圆角矩形 143"/>
          <p:cNvSpPr/>
          <p:nvPr/>
        </p:nvSpPr>
        <p:spPr>
          <a:xfrm>
            <a:off x="7857313" y="4870827"/>
            <a:ext cx="315024" cy="480980"/>
          </a:xfrm>
          <a:prstGeom prst="roundRect">
            <a:avLst/>
          </a:prstGeom>
          <a:solidFill>
            <a:srgbClr val="ECAAA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5" name="圆角矩形 144"/>
          <p:cNvSpPr/>
          <p:nvPr/>
        </p:nvSpPr>
        <p:spPr>
          <a:xfrm>
            <a:off x="8508053" y="5286791"/>
            <a:ext cx="301752" cy="341736"/>
          </a:xfrm>
          <a:prstGeom prst="roundRect">
            <a:avLst/>
          </a:prstGeom>
          <a:solidFill>
            <a:srgbClr val="A6C7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49" name="图片 148" descr="截屏2026-01-23 16.15.29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226974" y="4173176"/>
            <a:ext cx="2570480" cy="2180590"/>
          </a:xfrm>
          <a:prstGeom prst="rect">
            <a:avLst/>
          </a:prstGeom>
        </p:spPr>
      </p:pic>
      <p:grpSp>
        <p:nvGrpSpPr>
          <p:cNvPr id="21" name="组合 20"/>
          <p:cNvGrpSpPr/>
          <p:nvPr>
            <p:custDataLst>
              <p:tags r:id="rId5"/>
            </p:custDataLst>
          </p:nvPr>
        </p:nvGrpSpPr>
        <p:grpSpPr>
          <a:xfrm>
            <a:off x="3875855" y="6159751"/>
            <a:ext cx="840793" cy="268690"/>
            <a:chOff x="6891" y="1828"/>
            <a:chExt cx="1068" cy="471"/>
          </a:xfrm>
        </p:grpSpPr>
        <p:sp>
          <p:nvSpPr>
            <p:cNvPr id="23" name="文本框 22"/>
            <p:cNvSpPr txBox="1"/>
            <p:nvPr>
              <p:custDataLst>
                <p:tags r:id="rId9"/>
              </p:custDataLst>
            </p:nvPr>
          </p:nvSpPr>
          <p:spPr>
            <a:xfrm>
              <a:off x="6891" y="1828"/>
              <a:ext cx="1068" cy="45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8 weeks</a:t>
              </a:r>
            </a:p>
          </p:txBody>
        </p:sp>
        <p:sp>
          <p:nvSpPr>
            <p:cNvPr id="29" name="圆角矩形 28"/>
            <p:cNvSpPr/>
            <p:nvPr>
              <p:custDataLst>
                <p:tags r:id="rId10"/>
              </p:custDataLst>
            </p:nvPr>
          </p:nvSpPr>
          <p:spPr>
            <a:xfrm>
              <a:off x="6928" y="1828"/>
              <a:ext cx="1010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/>
          <p:cNvGrpSpPr/>
          <p:nvPr>
            <p:custDataLst>
              <p:tags r:id="rId6"/>
            </p:custDataLst>
          </p:nvPr>
        </p:nvGrpSpPr>
        <p:grpSpPr>
          <a:xfrm>
            <a:off x="3858839" y="3521566"/>
            <a:ext cx="840793" cy="268690"/>
            <a:chOff x="6891" y="1828"/>
            <a:chExt cx="1068" cy="471"/>
          </a:xfrm>
        </p:grpSpPr>
        <p:sp>
          <p:nvSpPr>
            <p:cNvPr id="35" name="文本框 34"/>
            <p:cNvSpPr txBox="1"/>
            <p:nvPr>
              <p:custDataLst>
                <p:tags r:id="rId7"/>
              </p:custDataLst>
            </p:nvPr>
          </p:nvSpPr>
          <p:spPr>
            <a:xfrm>
              <a:off x="6891" y="1828"/>
              <a:ext cx="1068" cy="45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8 weeks</a:t>
              </a:r>
            </a:p>
          </p:txBody>
        </p:sp>
        <p:sp>
          <p:nvSpPr>
            <p:cNvPr id="36" name="圆角矩形 35"/>
            <p:cNvSpPr/>
            <p:nvPr>
              <p:custDataLst>
                <p:tags r:id="rId8"/>
              </p:custDataLst>
            </p:nvPr>
          </p:nvSpPr>
          <p:spPr>
            <a:xfrm>
              <a:off x="6928" y="1828"/>
              <a:ext cx="1010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501661" y="5862622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+mn-cs"/>
              </a:rPr>
              <a:t>DOI: </a:t>
            </a:r>
            <a:r>
              <a:rPr kumimoji="0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+mn-cs"/>
                <a:hlinkClick r:id="rId17"/>
              </a:rPr>
              <a:t>10.1016/j.intimp.2025.115787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9318625" cy="706755"/>
            <a:chOff x="400" y="1020"/>
            <a:chExt cx="14675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2740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Support for Pediatric Atopic Dermatitis Modulation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 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791673" y="1270488"/>
            <a:ext cx="3054985" cy="7067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Excipients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Galacto-oligosaccharides; Maltodextrin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06095" y="1067435"/>
            <a:ext cx="6481445" cy="11398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r>
              <a:rPr lang="en-US" altLang="zh-CN" sz="1200" i="1">
                <a:solidFill>
                  <a:srgbClr val="234423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</a:t>
            </a:r>
            <a:r>
              <a:rPr lang="en-US" altLang="zh-CN" sz="1200" i="1">
                <a:solidFill>
                  <a:srgbClr val="234423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ifidobacterium animalis</a:t>
            </a:r>
            <a:r>
              <a:rPr lang="en-US" altLang="zh-CN" sz="1200">
                <a:solidFill>
                  <a:srgbClr val="234423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234423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234423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234423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BLa80; </a:t>
            </a:r>
            <a:r>
              <a:rPr lang="en-US" altLang="zh-CN" sz="1200" i="1">
                <a:solidFill>
                  <a:srgbClr val="234423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234423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LRa05;</a:t>
            </a:r>
            <a:endParaRPr lang="en-US" altLang="zh-CN" sz="1200">
              <a:solidFill>
                <a:srgbClr val="234423"/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longum </a:t>
            </a:r>
            <a:r>
              <a:rPr lang="en-US" altLang="zh-CN" sz="1200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subsp.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longum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BL21;</a:t>
            </a:r>
            <a:r>
              <a:rPr lang="en-US" altLang="zh-CN" sz="1200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Limosilactobacillus reuteri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LR08;</a:t>
            </a:r>
            <a:endParaRPr lang="en-US" altLang="zh-CN" sz="1200" i="1">
              <a:solidFill>
                <a:srgbClr val="545759"/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  <a:sym typeface="+mn-ea"/>
            </a:endParaRPr>
          </a:p>
          <a:p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Akkermansia muciniphila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Akk11/pAkk11;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Weizmannia coagulans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BC99</a:t>
            </a:r>
            <a:endParaRPr kumimoji="1" lang="en-US" altLang="zh-CN" sz="1200" b="1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  <a:sym typeface="+mn-ea"/>
            </a:endParaRPr>
          </a:p>
        </p:txBody>
      </p:sp>
      <p:grpSp>
        <p:nvGrpSpPr>
          <p:cNvPr id="3" name="组合 2"/>
          <p:cNvGrpSpPr/>
          <p:nvPr userDrawn="1"/>
        </p:nvGrpSpPr>
        <p:grpSpPr>
          <a:xfrm>
            <a:off x="8791575" y="2738120"/>
            <a:ext cx="2490470" cy="847090"/>
            <a:chOff x="13645" y="4359"/>
            <a:chExt cx="3922" cy="1334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17" name="直接连接符 1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直接连接符 9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文本框 10"/>
          <p:cNvSpPr txBox="1"/>
          <p:nvPr/>
        </p:nvSpPr>
        <p:spPr>
          <a:xfrm>
            <a:off x="703580" y="2519680"/>
            <a:ext cx="7321550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Alleviates eczema discomfort and protects sensitive skin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Enhances skin hydration and strengthens the natural skin barrier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Reduces rash incidence, supporting overall skin health and management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8791575" y="2400935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791575" y="2781300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8791575" y="324802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graphicFrame>
        <p:nvGraphicFramePr>
          <p:cNvPr id="37" name="表格 36"/>
          <p:cNvGraphicFramePr/>
          <p:nvPr userDrawn="1"/>
        </p:nvGraphicFramePr>
        <p:xfrm>
          <a:off x="703580" y="5100955"/>
          <a:ext cx="6816090" cy="10217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2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ChiCTR2300074956, NCT06412042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kumimoji="1" lang="en-US" altLang="zh-CN" sz="90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L</a:t>
                      </a: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Ra05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NCT05989295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BL21: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NCT06544278</a:t>
                      </a:r>
                      <a:endParaRPr lang="en-US" altLang="zh-CN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Clr>
                          <a:srgbClr val="000000"/>
                        </a:buClr>
                        <a:buSzPct val="99000"/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LR08: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NCT06875362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Akk11: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NCT06653101 </a:t>
                      </a:r>
                    </a:p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pAkk11: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NCT06964932, NCT06964919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BC99</a:t>
                      </a:r>
                      <a:r>
                        <a:rPr lang="en-US" sz="900" dirty="0">
                          <a:solidFill>
                            <a:srgbClr val="234423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NCT06676111, NCT06885632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9547225" cy="706755"/>
            <a:chOff x="400" y="1020"/>
            <a:chExt cx="15035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3100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Support for Pediatric Atopic Dermatitis Modulation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 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163435" y="602488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7416165" y="6099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圆角矩形 61"/>
          <p:cNvSpPr/>
          <p:nvPr>
            <p:custDataLst>
              <p:tags r:id="rId1"/>
            </p:custDataLst>
          </p:nvPr>
        </p:nvSpPr>
        <p:spPr>
          <a:xfrm>
            <a:off x="3858895" y="3988435"/>
            <a:ext cx="7973695" cy="2475230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377825" y="1308100"/>
            <a:ext cx="2949575" cy="479171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30C0B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2604135" y="4264025"/>
            <a:ext cx="184785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2433320" y="4440555"/>
            <a:ext cx="184785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/>
              <a:ea typeface="宋体" pitchFamily="2" charset="-122"/>
              <a:cs typeface="+mn-cs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60960" y="1472541"/>
            <a:ext cx="3583305" cy="32321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234423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Calibri" panose="020F0502020204030204" charset="0"/>
              </a:rPr>
              <a:t>Research Outcome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422910" y="1926614"/>
            <a:ext cx="2859405" cy="44443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285750" algn="l" defTabSz="914400" rtl="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Reduced eczema symptoms and alleviated discomfort in children with mild atopic dermatitis</a:t>
            </a:r>
          </a:p>
          <a:p>
            <a:pPr marL="285750" marR="0" lvl="0" indent="-285750" algn="l" defTabSz="914400" rtl="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Increased skin hydration levels, strengthening the skin's natural barrier</a:t>
            </a:r>
          </a:p>
          <a:p>
            <a:pPr marL="285750" marR="0" lvl="0" indent="-285750" algn="l" defTabSz="914400" rtl="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reduced the incidence of rashes, effectively preventing and improving allergic skin conditions in infants and young children</a:t>
            </a:r>
          </a:p>
          <a:p>
            <a:pPr marR="0" lvl="0" indent="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68" name="圆角矩形 67"/>
          <p:cNvSpPr/>
          <p:nvPr>
            <p:custDataLst>
              <p:tags r:id="rId2"/>
            </p:custDataLst>
          </p:nvPr>
        </p:nvSpPr>
        <p:spPr>
          <a:xfrm>
            <a:off x="3858895" y="1308100"/>
            <a:ext cx="7973695" cy="2482215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69" name="文本框 68"/>
          <p:cNvSpPr txBox="1"/>
          <p:nvPr>
            <p:custDataLst>
              <p:tags r:id="rId3"/>
            </p:custDataLst>
          </p:nvPr>
        </p:nvSpPr>
        <p:spPr>
          <a:xfrm>
            <a:off x="9564650" y="4545450"/>
            <a:ext cx="2077594" cy="81441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robiotics significantly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reduced the incidence of rashes in infants and young children. </a:t>
            </a:r>
            <a:endParaRPr kumimoji="1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70" name="文本框 69"/>
          <p:cNvSpPr txBox="1"/>
          <p:nvPr>
            <p:custDataLst>
              <p:tags r:id="rId4"/>
            </p:custDataLst>
          </p:nvPr>
        </p:nvSpPr>
        <p:spPr>
          <a:xfrm>
            <a:off x="9275084" y="1591342"/>
            <a:ext cx="2367160" cy="20218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LRa05 intervention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reduced eczema symptoms</a:t>
            </a: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in children with mild atopic dermatitis.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en-US" altLang="zh-CN" sz="14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LRa05 intervention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increased skin hydration levels </a:t>
            </a: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in children</a:t>
            </a: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en-US" altLang="zh-CN" sz="14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en-US" altLang="zh-CN" sz="14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102" name="组合 101"/>
          <p:cNvGrpSpPr/>
          <p:nvPr/>
        </p:nvGrpSpPr>
        <p:grpSpPr>
          <a:xfrm>
            <a:off x="3879731" y="1490828"/>
            <a:ext cx="5130877" cy="2118835"/>
            <a:chOff x="5287021" y="895885"/>
            <a:chExt cx="5964849" cy="2641983"/>
          </a:xfrm>
        </p:grpSpPr>
        <p:sp>
          <p:nvSpPr>
            <p:cNvPr id="103" name="圆角矩形 102"/>
            <p:cNvSpPr/>
            <p:nvPr/>
          </p:nvSpPr>
          <p:spPr>
            <a:xfrm rot="5400000">
              <a:off x="7211791" y="1841298"/>
              <a:ext cx="235556" cy="168369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4" name="圆角矩形 103"/>
            <p:cNvSpPr/>
            <p:nvPr/>
          </p:nvSpPr>
          <p:spPr>
            <a:xfrm rot="16200000">
              <a:off x="9784721" y="1955224"/>
              <a:ext cx="301752" cy="180631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105" name="图片 104"/>
            <p:cNvPicPr>
              <a:picLocks noChangeAspect="1"/>
            </p:cNvPicPr>
            <p:nvPr/>
          </p:nvPicPr>
          <p:blipFill>
            <a:blip r:embed="rId7" cstate="email"/>
            <a:stretch>
              <a:fillRect/>
            </a:stretch>
          </p:blipFill>
          <p:spPr>
            <a:xfrm>
              <a:off x="5510599" y="995724"/>
              <a:ext cx="2802391" cy="2420765"/>
            </a:xfrm>
            <a:prstGeom prst="rect">
              <a:avLst/>
            </a:prstGeom>
          </p:spPr>
        </p:pic>
        <p:pic>
          <p:nvPicPr>
            <p:cNvPr id="106" name="图片 105"/>
            <p:cNvPicPr>
              <a:picLocks noChangeAspect="1"/>
            </p:cNvPicPr>
            <p:nvPr/>
          </p:nvPicPr>
          <p:blipFill>
            <a:blip r:embed="rId8" cstate="email"/>
            <a:stretch>
              <a:fillRect/>
            </a:stretch>
          </p:blipFill>
          <p:spPr>
            <a:xfrm>
              <a:off x="8534402" y="895885"/>
              <a:ext cx="2717468" cy="2641983"/>
            </a:xfrm>
            <a:prstGeom prst="rect">
              <a:avLst/>
            </a:prstGeom>
          </p:spPr>
        </p:pic>
        <p:sp>
          <p:nvSpPr>
            <p:cNvPr id="107" name="圆角矩形 106"/>
            <p:cNvSpPr/>
            <p:nvPr/>
          </p:nvSpPr>
          <p:spPr>
            <a:xfrm>
              <a:off x="5287021" y="1312423"/>
              <a:ext cx="432487" cy="1693572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8" name="文本框 107"/>
            <p:cNvSpPr txBox="1"/>
            <p:nvPr/>
          </p:nvSpPr>
          <p:spPr>
            <a:xfrm rot="16200000">
              <a:off x="4613284" y="1925376"/>
              <a:ext cx="1823983" cy="39358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8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Improvement in Mild Atopic Dermatitis</a:t>
              </a:r>
              <a:r>
                <a:rPr kumimoji="1" lang="zh-CN" altLang="en-US" sz="8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 </a:t>
              </a:r>
              <a:r>
                <a:rPr kumimoji="1" lang="en-US" altLang="zh-CN" sz="8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(%)</a:t>
              </a:r>
              <a:endParaRPr kumimoji="1" lang="zh-CN" altLang="en-US" sz="800" b="1" dirty="0">
                <a:latin typeface="Times New Roman" panose="02020503050405090304" pitchFamily="18" charset="0"/>
                <a:cs typeface="Times New Roman" panose="02020503050405090304" pitchFamily="18" charset="0"/>
              </a:endParaRPr>
            </a:p>
          </p:txBody>
        </p:sp>
        <p:sp>
          <p:nvSpPr>
            <p:cNvPr id="109" name="圆角矩形 108"/>
            <p:cNvSpPr/>
            <p:nvPr/>
          </p:nvSpPr>
          <p:spPr>
            <a:xfrm>
              <a:off x="6235726" y="2572441"/>
              <a:ext cx="621897" cy="27834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0" name="文本框 109"/>
            <p:cNvSpPr txBox="1"/>
            <p:nvPr/>
          </p:nvSpPr>
          <p:spPr>
            <a:xfrm>
              <a:off x="5642001" y="2624928"/>
              <a:ext cx="1823983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100" b="1" dirty="0">
                  <a:solidFill>
                    <a:srgbClr val="C00000"/>
                  </a:solidFill>
                  <a:latin typeface="Times New Roman" panose="02020503050405090304" pitchFamily="18" charset="0"/>
                  <a:cs typeface="Times New Roman" panose="02020503050405090304" pitchFamily="18" charset="0"/>
                </a:rPr>
                <a:t>No improvement</a:t>
              </a:r>
              <a:endParaRPr kumimoji="1" lang="zh-CN" altLang="en-US" sz="1100" b="1" dirty="0">
                <a:solidFill>
                  <a:srgbClr val="C0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endParaRPr>
            </a:p>
          </p:txBody>
        </p:sp>
        <p:sp>
          <p:nvSpPr>
            <p:cNvPr id="111" name="圆角矩形 110"/>
            <p:cNvSpPr/>
            <p:nvPr/>
          </p:nvSpPr>
          <p:spPr>
            <a:xfrm>
              <a:off x="10316853" y="2075482"/>
              <a:ext cx="595332" cy="412445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112" name="圆角矩形 111"/>
            <p:cNvSpPr/>
            <p:nvPr/>
          </p:nvSpPr>
          <p:spPr>
            <a:xfrm>
              <a:off x="7332782" y="3220453"/>
              <a:ext cx="641383" cy="26161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3" name="文本框 112"/>
            <p:cNvSpPr txBox="1"/>
            <p:nvPr/>
          </p:nvSpPr>
          <p:spPr>
            <a:xfrm>
              <a:off x="7333347" y="3182556"/>
              <a:ext cx="643722" cy="170234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/>
              <a:r>
                <a:rPr kumimoji="1" lang="en-US" altLang="zh-CN" sz="600" b="1" dirty="0">
                  <a:solidFill>
                    <a:schemeClr val="tx1"/>
                  </a:solidFill>
                  <a:latin typeface="Times New Roman" panose="02020503050405090304" pitchFamily="18" charset="0"/>
                  <a:cs typeface="Times New Roman" panose="02020503050405090304" pitchFamily="18" charset="0"/>
                </a:rPr>
                <a:t>Probiotic</a:t>
              </a:r>
            </a:p>
          </p:txBody>
        </p:sp>
        <p:sp>
          <p:nvSpPr>
            <p:cNvPr id="114" name="圆角矩形 113"/>
            <p:cNvSpPr/>
            <p:nvPr/>
          </p:nvSpPr>
          <p:spPr>
            <a:xfrm>
              <a:off x="8343131" y="1506890"/>
              <a:ext cx="412596" cy="141653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5" name="文本框 114"/>
            <p:cNvSpPr txBox="1"/>
            <p:nvPr/>
          </p:nvSpPr>
          <p:spPr>
            <a:xfrm rot="16200000">
              <a:off x="7715796" y="1814639"/>
              <a:ext cx="1823983" cy="39358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8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Skin Hydration Index Change</a:t>
              </a:r>
              <a:r>
                <a:rPr kumimoji="1" lang="zh-CN" altLang="en-US" sz="8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 </a:t>
              </a:r>
              <a:r>
                <a:rPr kumimoji="1" lang="en-US" altLang="zh-CN" sz="800" b="1" dirty="0">
                  <a:latin typeface="Times New Roman" panose="02020503050405090304" pitchFamily="18" charset="0"/>
                  <a:cs typeface="Times New Roman" panose="02020503050405090304" pitchFamily="18" charset="0"/>
                </a:rPr>
                <a:t>(%)</a:t>
              </a:r>
              <a:endParaRPr kumimoji="1" lang="zh-CN" altLang="en-US" sz="800" b="1" dirty="0">
                <a:latin typeface="Times New Roman" panose="02020503050405090304" pitchFamily="18" charset="0"/>
                <a:cs typeface="Times New Roman" panose="02020503050405090304" pitchFamily="18" charset="0"/>
              </a:endParaRPr>
            </a:p>
          </p:txBody>
        </p:sp>
      </p:grpSp>
      <p:pic>
        <p:nvPicPr>
          <p:cNvPr id="116" name="图片 115"/>
          <p:cNvPicPr>
            <a:picLocks noChangeAspect="1"/>
          </p:cNvPicPr>
          <p:nvPr/>
        </p:nvPicPr>
        <p:blipFill>
          <a:blip r:embed="rId9" cstate="email"/>
          <a:stretch>
            <a:fillRect/>
          </a:stretch>
        </p:blipFill>
        <p:spPr>
          <a:xfrm>
            <a:off x="4009634" y="4072746"/>
            <a:ext cx="1893598" cy="2062056"/>
          </a:xfrm>
          <a:prstGeom prst="rect">
            <a:avLst/>
          </a:prstGeom>
        </p:spPr>
      </p:pic>
      <p:pic>
        <p:nvPicPr>
          <p:cNvPr id="117" name="图片 116"/>
          <p:cNvPicPr>
            <a:picLocks noChangeAspect="1"/>
          </p:cNvPicPr>
          <p:nvPr/>
        </p:nvPicPr>
        <p:blipFill>
          <a:blip r:embed="rId10" cstate="email"/>
          <a:stretch>
            <a:fillRect/>
          </a:stretch>
        </p:blipFill>
        <p:spPr>
          <a:xfrm>
            <a:off x="6060532" y="4069485"/>
            <a:ext cx="3371899" cy="2224394"/>
          </a:xfrm>
          <a:prstGeom prst="rect">
            <a:avLst/>
          </a:prstGeom>
        </p:spPr>
      </p:pic>
      <p:sp>
        <p:nvSpPr>
          <p:cNvPr id="119" name="圆角矩形 118"/>
          <p:cNvSpPr/>
          <p:nvPr/>
        </p:nvSpPr>
        <p:spPr>
          <a:xfrm>
            <a:off x="6060532" y="4545485"/>
            <a:ext cx="196830" cy="82912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0" name="文本框 119"/>
          <p:cNvSpPr txBox="1"/>
          <p:nvPr/>
        </p:nvSpPr>
        <p:spPr>
          <a:xfrm rot="16200000">
            <a:off x="5246790" y="4779691"/>
            <a:ext cx="1462810" cy="4298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100" b="1" dirty="0">
                <a:latin typeface="Times New Roman" panose="02020503050405090304" pitchFamily="18" charset="0"/>
                <a:cs typeface="Times New Roman" panose="02020503050405090304" pitchFamily="18" charset="0"/>
              </a:rPr>
              <a:t>Bowel Movement Frequency</a:t>
            </a:r>
            <a:endParaRPr kumimoji="1" lang="zh-CN" altLang="en-US" sz="1100" b="1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121" name="圆角矩形 120"/>
          <p:cNvSpPr/>
          <p:nvPr/>
        </p:nvSpPr>
        <p:spPr>
          <a:xfrm>
            <a:off x="3888105" y="4718050"/>
            <a:ext cx="337820" cy="82931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2" name="文本框 121"/>
          <p:cNvSpPr txBox="1"/>
          <p:nvPr/>
        </p:nvSpPr>
        <p:spPr>
          <a:xfrm rot="16200000">
            <a:off x="3343544" y="5066779"/>
            <a:ext cx="1462810" cy="213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800" b="1" dirty="0">
                <a:latin typeface="Times New Roman" panose="02020503050405090304" pitchFamily="18" charset="0"/>
                <a:cs typeface="Times New Roman" panose="02020503050405090304" pitchFamily="18" charset="0"/>
              </a:rPr>
              <a:t>Incidence of Rash</a:t>
            </a:r>
            <a:r>
              <a:rPr kumimoji="1" lang="zh-CN" altLang="en-US" sz="800" b="1" dirty="0">
                <a:latin typeface="Times New Roman" panose="02020503050405090304" pitchFamily="18" charset="0"/>
                <a:cs typeface="Times New Roman" panose="02020503050405090304" pitchFamily="18" charset="0"/>
              </a:rPr>
              <a:t>  </a:t>
            </a:r>
            <a:r>
              <a:rPr kumimoji="1" lang="en-US" altLang="zh-CN" sz="800" b="1" dirty="0">
                <a:latin typeface="Times New Roman" panose="02020503050405090304" pitchFamily="18" charset="0"/>
                <a:cs typeface="Times New Roman" panose="02020503050405090304" pitchFamily="18" charset="0"/>
              </a:rPr>
              <a:t>(%)</a:t>
            </a:r>
            <a:endParaRPr kumimoji="1" lang="zh-CN" altLang="en-US" sz="800" b="1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123" name="圆角矩形 122"/>
          <p:cNvSpPr/>
          <p:nvPr/>
        </p:nvSpPr>
        <p:spPr>
          <a:xfrm flipV="1">
            <a:off x="4349115" y="5955030"/>
            <a:ext cx="1364615" cy="2108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24" name="文本框 123"/>
          <p:cNvSpPr txBox="1"/>
          <p:nvPr/>
        </p:nvSpPr>
        <p:spPr>
          <a:xfrm>
            <a:off x="4110381" y="5939192"/>
            <a:ext cx="892723" cy="1835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600" b="1" dirty="0">
                <a:latin typeface="Times New Roman" panose="02020503050405090304" pitchFamily="18" charset="0"/>
                <a:cs typeface="Times New Roman" panose="02020503050405090304" pitchFamily="18" charset="0"/>
              </a:rPr>
              <a:t>No intervention</a:t>
            </a:r>
            <a:endParaRPr kumimoji="1" lang="zh-CN" altLang="en-US" sz="600" b="1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125" name="文本框 124"/>
          <p:cNvSpPr txBox="1"/>
          <p:nvPr/>
        </p:nvSpPr>
        <p:spPr>
          <a:xfrm>
            <a:off x="4572622" y="5936663"/>
            <a:ext cx="892723" cy="1835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600" b="1" dirty="0">
                <a:latin typeface="Times New Roman" panose="02020503050405090304" pitchFamily="18" charset="0"/>
                <a:cs typeface="Times New Roman" panose="02020503050405090304" pitchFamily="18" charset="0"/>
              </a:rPr>
              <a:t>Placebo</a:t>
            </a:r>
            <a:endParaRPr kumimoji="1" lang="zh-CN" altLang="en-US" sz="600" b="1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126" name="文本框 125"/>
          <p:cNvSpPr txBox="1"/>
          <p:nvPr/>
        </p:nvSpPr>
        <p:spPr>
          <a:xfrm>
            <a:off x="4978642" y="5939943"/>
            <a:ext cx="892723" cy="1835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600" b="1" dirty="0">
                <a:latin typeface="Times New Roman" panose="02020503050405090304" pitchFamily="18" charset="0"/>
                <a:cs typeface="Times New Roman" panose="02020503050405090304" pitchFamily="18" charset="0"/>
              </a:rPr>
              <a:t>Probiotic</a:t>
            </a:r>
            <a:endParaRPr kumimoji="1" lang="zh-CN" altLang="en-US" sz="600" b="1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154" name="圆角矩形 153"/>
          <p:cNvSpPr/>
          <p:nvPr/>
        </p:nvSpPr>
        <p:spPr>
          <a:xfrm rot="5400000">
            <a:off x="8966835" y="5904230"/>
            <a:ext cx="324485" cy="60896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5" name="文本框 154"/>
          <p:cNvSpPr txBox="1"/>
          <p:nvPr/>
        </p:nvSpPr>
        <p:spPr>
          <a:xfrm>
            <a:off x="8655050" y="6045835"/>
            <a:ext cx="829310" cy="229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900" b="1" dirty="0">
                <a:latin typeface="Times New Roman" panose="02020503050405090304" pitchFamily="18" charset="0"/>
                <a:cs typeface="Times New Roman" panose="02020503050405090304" pitchFamily="18" charset="0"/>
              </a:rPr>
              <a:t>Probiotic</a:t>
            </a:r>
            <a:endParaRPr kumimoji="1" lang="zh-CN" altLang="en-US" sz="900" b="1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156" name="矩形 155"/>
          <p:cNvSpPr/>
          <p:nvPr/>
        </p:nvSpPr>
        <p:spPr>
          <a:xfrm>
            <a:off x="6765290" y="5844540"/>
            <a:ext cx="2393315" cy="2019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文本框 156"/>
          <p:cNvSpPr txBox="1"/>
          <p:nvPr/>
        </p:nvSpPr>
        <p:spPr>
          <a:xfrm>
            <a:off x="6765290" y="5844540"/>
            <a:ext cx="2312035" cy="2019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900"/>
              <a:t>Day28                 Day56                  Day64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59410" y="6134943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+mn-cs"/>
              </a:rPr>
              <a:t>DOI: </a:t>
            </a:r>
            <a:r>
              <a:rPr kumimoji="0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90204"/>
                <a:ea typeface="黑体" panose="02010609060101010101" charset="-122"/>
                <a:cs typeface="+mn-cs"/>
                <a:hlinkClick r:id="rId11"/>
              </a:rPr>
              <a:t>https://doi.org/10.3345/cep.2025.01256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Improvement of Bacterial Vaginosis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9E1C5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9E1C51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22" y="1150550"/>
            <a:ext cx="5608080" cy="877141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AB1C51"/>
                </a:solidFill>
              </a:rPr>
              <a:t>Lacticaseibacillus rhamnosus </a:t>
            </a:r>
            <a:r>
              <a:rPr lang="en-US" altLang="zh-CN" sz="1200" b="1">
                <a:solidFill>
                  <a:srgbClr val="AB1C51"/>
                </a:solidFill>
              </a:rPr>
              <a:t>LRa05;</a:t>
            </a:r>
            <a:r>
              <a:rPr lang="en-US" altLang="zh-CN" sz="1200">
                <a:solidFill>
                  <a:srgbClr val="AB1C51"/>
                </a:solidFill>
              </a:rPr>
              <a:t> </a:t>
            </a:r>
            <a:r>
              <a:rPr lang="en-US" altLang="zh-CN" sz="1200" i="1">
                <a:solidFill>
                  <a:srgbClr val="AB1C51"/>
                </a:solidFill>
              </a:rPr>
              <a:t>Lactobacillus crispatus </a:t>
            </a:r>
            <a:r>
              <a:rPr lang="en-US" altLang="zh-CN" sz="1200" b="1">
                <a:solidFill>
                  <a:srgbClr val="AB1C51"/>
                </a:solidFill>
              </a:rPr>
              <a:t>LCr86;</a:t>
            </a: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AB1C51"/>
                </a:solidFill>
              </a:rPr>
              <a:t>Limosilactobacillus reuteri </a:t>
            </a:r>
            <a:r>
              <a:rPr lang="en-US" altLang="zh-CN" sz="1200" b="1">
                <a:solidFill>
                  <a:srgbClr val="AB1C51"/>
                </a:solidFill>
              </a:rPr>
              <a:t>LR08;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animalis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subsp.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lactis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BLa80;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breve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BBr60;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BC99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31364" y="2292417"/>
            <a:ext cx="1550757" cy="3390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defTabSz="0">
              <a:spcBef>
                <a:spcPct val="0"/>
              </a:spcBef>
              <a:spcAft>
                <a:spcPct val="0"/>
              </a:spcAft>
              <a:buNone/>
            </a:pPr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Functionality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716026" y="2585401"/>
            <a:ext cx="4069715" cy="106045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Addresses bacterial vaginosis effectively</a:t>
            </a:r>
          </a:p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Improves Nugent score metrics</a:t>
            </a:r>
          </a:p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Enhances vaginal cleanliness significantly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6 Strains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8876030" y="1293495"/>
            <a:ext cx="2969895" cy="6807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Cranberry Powder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Inulin; Potato Starch</a:t>
            </a:r>
          </a:p>
        </p:txBody>
      </p:sp>
      <p:graphicFrame>
        <p:nvGraphicFramePr>
          <p:cNvPr id="8" name="表格 7"/>
          <p:cNvGraphicFramePr/>
          <p:nvPr/>
        </p:nvGraphicFramePr>
        <p:xfrm>
          <a:off x="852805" y="5066030"/>
          <a:ext cx="5440680" cy="633095"/>
        </p:xfrm>
        <a:graphic>
          <a:graphicData uri="http://schemas.openxmlformats.org/drawingml/2006/table">
            <a:tbl>
              <a:tblPr/>
              <a:tblGrid>
                <a:gridCol w="18307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437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62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892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LRa05</a:t>
                      </a:r>
                      <a:r>
                        <a:rPr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NCT06821789</a:t>
                      </a:r>
                    </a:p>
                    <a:p>
                      <a:pPr indent="0">
                        <a:buNone/>
                      </a:pP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             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LCr86</a:t>
                      </a:r>
                      <a:r>
                        <a:rPr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NCT06830122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LRa05</a:t>
                      </a:r>
                      <a:r>
                        <a:rPr kumimoji="1" lang="zh-CN" altLang="en-US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+</a:t>
                      </a: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LR08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NCT07013409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444"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NCT06107049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BBr60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NCT06196892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 NCT06629441</a:t>
                      </a:r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359015" y="6000115"/>
            <a:ext cx="4683125" cy="720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56235" y="5723890"/>
            <a:ext cx="1586865" cy="949960"/>
          </a:xfrm>
          <a:prstGeom prst="ellipse">
            <a:avLst/>
          </a:prstGeom>
          <a:solidFill>
            <a:srgbClr val="FAE2ED"/>
          </a:solidFill>
          <a:ln>
            <a:solidFill>
              <a:srgbClr val="B484B9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7175500" y="591693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线连接符 7"/>
          <p:cNvCxnSpPr/>
          <p:nvPr/>
        </p:nvCxnSpPr>
        <p:spPr>
          <a:xfrm>
            <a:off x="181295" y="1852305"/>
            <a:ext cx="11829428" cy="0"/>
          </a:xfrm>
          <a:prstGeom prst="line">
            <a:avLst/>
          </a:prstGeom>
          <a:noFill/>
          <a:ln w="12700" cap="flat" cmpd="sng" algn="ctr">
            <a:solidFill>
              <a:srgbClr val="462B6B"/>
            </a:solidFill>
            <a:prstDash val="solid"/>
          </a:ln>
          <a:effectLst/>
        </p:spPr>
      </p:cxnSp>
      <p:sp>
        <p:nvSpPr>
          <p:cNvPr id="16" name="矩形 15"/>
          <p:cNvSpPr/>
          <p:nvPr/>
        </p:nvSpPr>
        <p:spPr>
          <a:xfrm>
            <a:off x="250335" y="2042806"/>
            <a:ext cx="11678257" cy="3293758"/>
          </a:xfrm>
          <a:prstGeom prst="rect">
            <a:avLst/>
          </a:prstGeom>
          <a:solidFill>
            <a:srgbClr val="FAE2ED"/>
          </a:solidFill>
          <a:ln w="2540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ea typeface="宋体" pitchFamily="2" charset="-122"/>
              <a:cs typeface="Arial" panose="020B060402020209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587244" y="2175204"/>
            <a:ext cx="410268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Solutions</a:t>
            </a:r>
            <a:endParaRPr kumimoji="1" lang="en-US" altLang="zh-CN" sz="2000" b="1" dirty="0">
              <a:solidFill>
                <a:srgbClr val="462B6B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587063" y="2565411"/>
            <a:ext cx="6095035" cy="222408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80000"/>
              </a:lnSpc>
              <a:buClr>
                <a:srgbClr val="B484B9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6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Gut Immune Support in Infants and Young Children</a:t>
            </a:r>
          </a:p>
          <a:p>
            <a:pPr marL="285750" indent="-285750" fontAlgn="auto">
              <a:lnSpc>
                <a:spcPct val="180000"/>
              </a:lnSpc>
              <a:buClr>
                <a:srgbClr val="B484B9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6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Eczema Risk Management in Infants and Young Children</a:t>
            </a:r>
          </a:p>
          <a:p>
            <a:pPr marL="285750" indent="-285750" fontAlgn="auto">
              <a:lnSpc>
                <a:spcPct val="180000"/>
              </a:lnSpc>
              <a:buClr>
                <a:srgbClr val="B484B9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6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Neurodevelopmental Support in Infants and Children</a:t>
            </a:r>
          </a:p>
          <a:p>
            <a:pPr marL="285750" indent="-285750" fontAlgn="auto">
              <a:lnSpc>
                <a:spcPct val="180000"/>
              </a:lnSpc>
              <a:buClr>
                <a:srgbClr val="B484B9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6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Respiratory Health and Immune Support</a:t>
            </a:r>
          </a:p>
          <a:p>
            <a:pPr marL="285750" indent="-285750" fontAlgn="auto">
              <a:lnSpc>
                <a:spcPct val="180000"/>
              </a:lnSpc>
              <a:buClr>
                <a:srgbClr val="B484B9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600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Gut Microbiota Modulation in C-section Delivered Infants</a:t>
            </a:r>
          </a:p>
        </p:txBody>
      </p:sp>
      <p:cxnSp>
        <p:nvCxnSpPr>
          <p:cNvPr id="22" name="直线连接符 13"/>
          <p:cNvCxnSpPr/>
          <p:nvPr/>
        </p:nvCxnSpPr>
        <p:spPr>
          <a:xfrm>
            <a:off x="181278" y="5530259"/>
            <a:ext cx="11829429" cy="0"/>
          </a:xfrm>
          <a:prstGeom prst="line">
            <a:avLst/>
          </a:prstGeom>
          <a:noFill/>
          <a:ln w="12700" cap="flat" cmpd="sng" algn="ctr">
            <a:solidFill>
              <a:srgbClr val="462B6B"/>
            </a:solidFill>
            <a:prstDash val="solid"/>
          </a:ln>
          <a:effectLst/>
        </p:spPr>
      </p:cxnSp>
      <p:grpSp>
        <p:nvGrpSpPr>
          <p:cNvPr id="46" name="组合 45"/>
          <p:cNvGrpSpPr/>
          <p:nvPr>
            <p:custDataLst>
              <p:tags r:id="rId1"/>
            </p:custDataLst>
          </p:nvPr>
        </p:nvGrpSpPr>
        <p:grpSpPr>
          <a:xfrm>
            <a:off x="312737" y="5646432"/>
            <a:ext cx="1657985" cy="953135"/>
            <a:chOff x="9159318" y="2154198"/>
            <a:chExt cx="1657985" cy="953135"/>
          </a:xfrm>
        </p:grpSpPr>
        <p:sp>
          <p:nvSpPr>
            <p:cNvPr id="47" name="矩形 46"/>
            <p:cNvSpPr/>
            <p:nvPr>
              <p:custDataLst>
                <p:tags r:id="rId2"/>
              </p:custDataLst>
            </p:nvPr>
          </p:nvSpPr>
          <p:spPr>
            <a:xfrm>
              <a:off x="9159318" y="2154198"/>
              <a:ext cx="1657985" cy="95313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B9BAA"/>
                  </a:solidFill>
                </a14:hiddenFill>
              </a:ext>
            </a:extLst>
          </p:spPr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rgbClr val="462B6B"/>
                </a:solidFill>
                <a:latin typeface="Arial" panose="020B0604020202090204" pitchFamily="34" charset="0"/>
                <a:ea typeface="宋体" pitchFamily="2" charset="-122"/>
              </a:endParaRPr>
            </a:p>
          </p:txBody>
        </p:sp>
        <p:sp>
          <p:nvSpPr>
            <p:cNvPr id="48" name="文本框 47"/>
            <p:cNvSpPr txBox="1"/>
            <p:nvPr>
              <p:custDataLst>
                <p:tags r:id="rId3"/>
              </p:custDataLst>
            </p:nvPr>
          </p:nvSpPr>
          <p:spPr>
            <a:xfrm>
              <a:off x="9219008" y="2354223"/>
              <a:ext cx="153098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2400" b="1" dirty="0">
                  <a:solidFill>
                    <a:srgbClr val="462B6B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7+</a:t>
              </a:r>
              <a:r>
                <a:rPr kumimoji="1" lang="en-US" altLang="zh-CN" sz="1600" b="1" dirty="0">
                  <a:solidFill>
                    <a:srgbClr val="462B6B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 </a:t>
              </a:r>
            </a:p>
            <a:p>
              <a:pPr algn="ctr"/>
              <a:r>
                <a:rPr kumimoji="1" lang="en-US" altLang="zh-CN" sz="1200" b="1" dirty="0">
                  <a:solidFill>
                    <a:srgbClr val="462B6B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Clinical Studies</a:t>
              </a:r>
            </a:p>
          </p:txBody>
        </p:sp>
      </p:grpSp>
      <p:sp>
        <p:nvSpPr>
          <p:cNvPr id="50" name="文本框 49"/>
          <p:cNvSpPr txBox="1"/>
          <p:nvPr userDrawn="1"/>
        </p:nvSpPr>
        <p:spPr>
          <a:xfrm>
            <a:off x="3028950" y="1182370"/>
            <a:ext cx="8653145" cy="5835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 b="1">
                <a:solidFill>
                  <a:srgbClr val="000000">
                    <a:lumMod val="65000"/>
                    <a:lumOff val="35000"/>
                  </a:srgbClr>
                </a:solidFill>
              </a:rPr>
              <a:t>Supports early-life development and the establishment of immune and gut microbiome homeostasis.</a:t>
            </a:r>
          </a:p>
        </p:txBody>
      </p:sp>
      <p:sp>
        <p:nvSpPr>
          <p:cNvPr id="62" name="圆角矩形 61"/>
          <p:cNvSpPr/>
          <p:nvPr userDrawn="1"/>
        </p:nvSpPr>
        <p:spPr>
          <a:xfrm>
            <a:off x="312420" y="203835"/>
            <a:ext cx="3250565" cy="637540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 w="12700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altLang="zh-CN" b="1">
                <a:solidFill>
                  <a:schemeClr val="bg1"/>
                </a:solidFill>
              </a:rPr>
              <a:t>WecPro</a:t>
            </a:r>
            <a:r>
              <a:rPr lang="en-US" altLang="zh-CN" sz="2400" b="1" baseline="30000" dirty="0">
                <a:solidFill>
                  <a:schemeClr val="bg1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®</a:t>
            </a:r>
            <a:r>
              <a:rPr lang="zh-CN" altLang="en-US" b="1">
                <a:solidFill>
                  <a:schemeClr val="bg1"/>
                </a:solidFill>
              </a:rPr>
              <a:t>-</a:t>
            </a:r>
            <a:r>
              <a:rPr lang="en-US" altLang="zh-CN" b="1">
                <a:solidFill>
                  <a:schemeClr val="bg1"/>
                </a:solidFill>
              </a:rPr>
              <a:t>Infant </a:t>
            </a:r>
            <a:r>
              <a:rPr lang="zh-CN" altLang="en-US" b="1">
                <a:solidFill>
                  <a:schemeClr val="bg1"/>
                </a:solidFill>
              </a:rPr>
              <a:t>Hea</a:t>
            </a:r>
            <a:r>
              <a:rPr lang="en-US" altLang="zh-CN" b="1">
                <a:solidFill>
                  <a:schemeClr val="bg1"/>
                </a:solidFill>
              </a:rPr>
              <a:t>lth</a:t>
            </a:r>
            <a:endParaRPr lang="zh-CN" altLang="en-US" b="1">
              <a:solidFill>
                <a:schemeClr val="bg1"/>
              </a:solidFill>
            </a:endParaRPr>
          </a:p>
        </p:txBody>
      </p:sp>
      <p:sp>
        <p:nvSpPr>
          <p:cNvPr id="23" name="圆角矩形 22"/>
          <p:cNvSpPr/>
          <p:nvPr userDrawn="1"/>
        </p:nvSpPr>
        <p:spPr>
          <a:xfrm>
            <a:off x="211455" y="1096645"/>
            <a:ext cx="2679700" cy="690880"/>
          </a:xfrm>
          <a:prstGeom prst="roundRect">
            <a:avLst/>
          </a:prstGeom>
          <a:solidFill>
            <a:srgbClr val="B484B9"/>
          </a:solidFill>
          <a:ln w="25400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indent="0" algn="ctr">
              <a:buNone/>
            </a:pPr>
            <a:r>
              <a:rPr lang="en-US" altLang="zh-CN" sz="1600" b="1">
                <a:solidFill>
                  <a:srgbClr val="FFFFFF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Designed specifically for infant health </a:t>
            </a:r>
            <a:endParaRPr lang="en-US" altLang="zh-CN" sz="16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5955665" y="5682615"/>
            <a:ext cx="5869305" cy="1044575"/>
            <a:chOff x="3427" y="8928"/>
            <a:chExt cx="9243" cy="1645"/>
          </a:xfrm>
        </p:grpSpPr>
        <p:sp>
          <p:nvSpPr>
            <p:cNvPr id="25" name="文本框 24"/>
            <p:cNvSpPr txBox="1"/>
            <p:nvPr/>
          </p:nvSpPr>
          <p:spPr>
            <a:xfrm>
              <a:off x="3427" y="9245"/>
              <a:ext cx="324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1">
                  <a:solidFill>
                    <a:srgbClr val="462B6B"/>
                  </a:solidFill>
                  <a:sym typeface="+mn-ea"/>
                </a:rPr>
                <a:t> </a:t>
              </a:r>
              <a:r>
                <a:rPr lang="en-US" altLang="zh-CN" sz="1000" b="1" i="1">
                  <a:solidFill>
                    <a:srgbClr val="462B6B"/>
                  </a:solidFill>
                  <a:sym typeface="+mn-ea"/>
                </a:rPr>
                <a:t> </a:t>
              </a: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6842" y="8928"/>
              <a:ext cx="5828" cy="1645"/>
              <a:chOff x="6666" y="9075"/>
              <a:chExt cx="5828" cy="1645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9344" y="9200"/>
                <a:ext cx="3150" cy="12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914400">
                  <a:lnSpc>
                    <a:spcPct val="100000"/>
                  </a:lnSpc>
                </a:pPr>
                <a:r>
                  <a:rPr lang="en-US" altLang="zh-CN" b="1">
                    <a:solidFill>
                      <a:srgbClr val="462B6B"/>
                    </a:solidFill>
                    <a:sym typeface="+mn-ea"/>
                  </a:rPr>
                  <a:t>LRa05</a:t>
                </a:r>
              </a:p>
              <a:p>
                <a:pPr algn="ctr" defTabSz="914400">
                  <a:lnSpc>
                    <a:spcPct val="100000"/>
                  </a:lnSpc>
                </a:pPr>
                <a:r>
                  <a:rPr lang="en-US" altLang="zh-CN" sz="1200" b="1" i="1">
                    <a:solidFill>
                      <a:srgbClr val="462B6B"/>
                    </a:solidFill>
                    <a:sym typeface="+mn-ea"/>
                  </a:rPr>
                  <a:t>Lacticaseibacillus </a:t>
                </a:r>
              </a:p>
              <a:p>
                <a:pPr algn="ctr" defTabSz="914400">
                  <a:lnSpc>
                    <a:spcPct val="100000"/>
                  </a:lnSpc>
                </a:pPr>
                <a:r>
                  <a:rPr lang="en-US" altLang="zh-CN" sz="1200" b="1" i="1">
                    <a:solidFill>
                      <a:srgbClr val="462B6B"/>
                    </a:solidFill>
                    <a:sym typeface="+mn-ea"/>
                  </a:rPr>
                  <a:t>rhamnosus</a:t>
                </a:r>
                <a:r>
                  <a:rPr lang="en-US" altLang="zh-CN" sz="1400" i="1">
                    <a:solidFill>
                      <a:srgbClr val="462B6B"/>
                    </a:solidFill>
                    <a:sym typeface="+mn-ea"/>
                  </a:rPr>
                  <a:t> </a:t>
                </a:r>
                <a:endParaRPr kumimoji="1" lang="en-US" altLang="zh-CN" sz="1400" b="1" i="1" dirty="0">
                  <a:solidFill>
                    <a:srgbClr val="462B6B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endParaRPr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6666" y="9219"/>
                <a:ext cx="2585" cy="15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2000" b="1" dirty="0">
                    <a:solidFill>
                      <a:srgbClr val="462B6B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BLa80</a:t>
                </a:r>
                <a:endParaRPr kumimoji="1" lang="en-US" altLang="zh-CN" sz="2000" b="1" dirty="0">
                  <a:solidFill>
                    <a:srgbClr val="462B6B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pPr algn="ctr"/>
                <a:r>
                  <a:rPr kumimoji="1" lang="en-US" altLang="zh-CN" sz="1200" b="1" i="1" dirty="0">
                    <a:solidFill>
                      <a:srgbClr val="462B6B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Bifidobacterium animalis </a:t>
                </a:r>
                <a:r>
                  <a:rPr kumimoji="1" lang="en-US" altLang="zh-CN" sz="1200" b="1" dirty="0">
                    <a:solidFill>
                      <a:srgbClr val="462B6B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subsp.</a:t>
                </a:r>
                <a:r>
                  <a:rPr kumimoji="1" lang="en-US" altLang="zh-CN" sz="1200" b="1" i="1" dirty="0">
                    <a:solidFill>
                      <a:srgbClr val="462B6B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 lactis </a:t>
                </a:r>
              </a:p>
            </p:txBody>
          </p:sp>
          <p:sp>
            <p:nvSpPr>
              <p:cNvPr id="43" name="椭圆 42"/>
              <p:cNvSpPr/>
              <p:nvPr/>
            </p:nvSpPr>
            <p:spPr>
              <a:xfrm>
                <a:off x="6702" y="9140"/>
                <a:ext cx="2499" cy="1496"/>
              </a:xfrm>
              <a:prstGeom prst="ellipse">
                <a:avLst/>
              </a:prstGeom>
              <a:noFill/>
              <a:ln>
                <a:solidFill>
                  <a:srgbClr val="462B6B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</a:extLst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62B6B"/>
                  </a:solidFill>
                </a:endParaRPr>
              </a:p>
            </p:txBody>
          </p:sp>
          <p:sp>
            <p:nvSpPr>
              <p:cNvPr id="44" name="椭圆 43"/>
              <p:cNvSpPr/>
              <p:nvPr/>
            </p:nvSpPr>
            <p:spPr>
              <a:xfrm>
                <a:off x="9658" y="9075"/>
                <a:ext cx="2499" cy="1496"/>
              </a:xfrm>
              <a:prstGeom prst="ellipse">
                <a:avLst/>
              </a:prstGeom>
              <a:noFill/>
              <a:ln>
                <a:solidFill>
                  <a:srgbClr val="462B6B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</a:extLst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62B6B"/>
                  </a:solidFill>
                </a:endParaRPr>
              </a:p>
            </p:txBody>
          </p:sp>
        </p:grpSp>
      </p:grpSp>
      <p:pic>
        <p:nvPicPr>
          <p:cNvPr id="28" name="图片 27" descr="资源 9@4x"/>
          <p:cNvPicPr>
            <a:picLocks noChangeAspect="1"/>
          </p:cNvPicPr>
          <p:nvPr/>
        </p:nvPicPr>
        <p:blipFill>
          <a:blip r:embed="rId5">
            <a:alphaModFix amt="80000"/>
          </a:blip>
          <a:srcRect l="20502" b="24956"/>
          <a:stretch>
            <a:fillRect/>
          </a:stretch>
        </p:blipFill>
        <p:spPr>
          <a:xfrm>
            <a:off x="249555" y="2131695"/>
            <a:ext cx="5615305" cy="3204845"/>
          </a:xfrm>
          <a:prstGeom prst="rect">
            <a:avLst/>
          </a:prstGeom>
        </p:spPr>
      </p:pic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10107930" cy="398780"/>
            <a:chOff x="400" y="1020"/>
            <a:chExt cx="15918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921" y="1020"/>
              <a:ext cx="13397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Gut Immune Support in Infants and Young Children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圆角矩形 1"/>
          <p:cNvSpPr/>
          <p:nvPr userDrawn="1"/>
        </p:nvSpPr>
        <p:spPr>
          <a:xfrm>
            <a:off x="506095" y="2353310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 userDrawn="1">
            <p:custDataLst>
              <p:tags r:id="rId1"/>
            </p:custDataLst>
          </p:nvPr>
        </p:nvSpPr>
        <p:spPr>
          <a:xfrm>
            <a:off x="617855" y="4997607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462B6B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617855" y="4526280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543560" y="1127760"/>
            <a:ext cx="6481445" cy="9759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200000"/>
              </a:lnSpc>
            </a:pPr>
            <a:r>
              <a:rPr lang="en-US" altLang="zh-CN" sz="1200" i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BLa80; </a:t>
            </a:r>
          </a:p>
          <a:p>
            <a:pPr>
              <a:lnSpc>
                <a:spcPct val="200000"/>
              </a:lnSpc>
            </a:pPr>
            <a:r>
              <a:rPr lang="en-US" altLang="zh-CN" sz="1200" i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LRa05</a:t>
            </a:r>
            <a:endParaRPr kumimoji="1" lang="en-US" altLang="zh-CN" sz="1200" b="1" dirty="0">
              <a:solidFill>
                <a:srgbClr val="462B6B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791575" y="3054350"/>
            <a:ext cx="2490470" cy="847090"/>
            <a:chOff x="13645" y="4359"/>
            <a:chExt cx="3922" cy="1334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组合 16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18" name="直接连接符 17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1" name="直接连接符 20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文本框 21"/>
          <p:cNvSpPr txBox="1"/>
          <p:nvPr/>
        </p:nvSpPr>
        <p:spPr>
          <a:xfrm>
            <a:off x="703626" y="2717216"/>
            <a:ext cx="5814800" cy="1383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Enhances immune defense capacity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Enriches functional genes associated with immune regulation in the gut microbiome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Increases gut microbial species diversity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8791575" y="2717165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2 Strains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791575" y="3097530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836887" y="2462128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8791575" y="356425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7064824" y="1214086"/>
            <a:ext cx="4647415" cy="11391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Galacto-oligosaccharides; Resistant Dextrin;  2'-Fucosyllactose; Maltodextrin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37" name="表格 36"/>
          <p:cNvGraphicFramePr/>
          <p:nvPr userDrawn="1"/>
        </p:nvGraphicFramePr>
        <p:xfrm>
          <a:off x="703580" y="5631180"/>
          <a:ext cx="6816090" cy="2806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2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900" dirty="0">
                          <a:solidFill>
                            <a:srgbClr val="462B6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BLa80:</a:t>
                      </a:r>
                      <a:r>
                        <a:rPr lang="fr-F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fr-FR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ChiCTR2100053699</a:t>
                      </a:r>
                    </a:p>
                    <a:p>
                      <a:pPr>
                        <a:buNone/>
                      </a:pPr>
                      <a:r>
                        <a:rPr lang="fr-FR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ChiCTR2300074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956</a:t>
                      </a:r>
                    </a:p>
                    <a:p>
                      <a:pPr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黑体" panose="02010609060101010101" charset="-122"/>
                          <a:cs typeface="Arial" panose="020B0604020202090204" pitchFamily="34" charset="0"/>
                          <a:sym typeface="+mn-ea"/>
                        </a:rPr>
                        <a:t>NCT06412042</a:t>
                      </a:r>
                    </a:p>
                    <a:p>
                      <a:pPr>
                        <a:buNone/>
                      </a:pP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900" dirty="0">
                          <a:solidFill>
                            <a:srgbClr val="462B6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LRa05: </a:t>
                      </a:r>
                      <a:r>
                        <a:rPr lang="fr-FR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ChiCTR2100053700</a:t>
                      </a:r>
                      <a:endParaRPr lang="fr-F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</a:endParaRPr>
                    </a:p>
                    <a:p>
                      <a:pPr>
                        <a:buNone/>
                      </a:pPr>
                      <a:endParaRPr kumimoji="1" lang="fr-FR" altLang="zh-CN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7" name="图片 6" descr="将图片变清晰"/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1889760" y="664210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359015" y="6000115"/>
            <a:ext cx="4683125" cy="720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>
            <a:off x="4203065" y="1521460"/>
            <a:ext cx="7522210" cy="4592955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586105"/>
            <a:ext cx="10309860" cy="413385"/>
            <a:chOff x="400" y="997"/>
            <a:chExt cx="16236" cy="651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918" y="997"/>
              <a:ext cx="1371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Gut Immune Support in Infants and Young Children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圆角矩形 74"/>
          <p:cNvSpPr/>
          <p:nvPr/>
        </p:nvSpPr>
        <p:spPr>
          <a:xfrm>
            <a:off x="698060" y="1521460"/>
            <a:ext cx="3156390" cy="3809609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rgbClr val="FFE4F5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028383" y="1722246"/>
            <a:ext cx="234188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462B6B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Calibri" panose="020F0502020204030204" charset="0"/>
              </a:rPr>
              <a:t>Research Outcome</a:t>
            </a:r>
          </a:p>
        </p:txBody>
      </p:sp>
      <p:grpSp>
        <p:nvGrpSpPr>
          <p:cNvPr id="11" name="组合 10"/>
          <p:cNvGrpSpPr/>
          <p:nvPr>
            <p:custDataLst>
              <p:tags r:id="rId1"/>
            </p:custDataLst>
          </p:nvPr>
        </p:nvGrpSpPr>
        <p:grpSpPr>
          <a:xfrm>
            <a:off x="4203023" y="1521418"/>
            <a:ext cx="1113790" cy="368300"/>
            <a:chOff x="6824" y="1786"/>
            <a:chExt cx="1754" cy="580"/>
          </a:xfrm>
        </p:grpSpPr>
        <p:sp>
          <p:nvSpPr>
            <p:cNvPr id="8" name="文本框 7"/>
            <p:cNvSpPr txBox="1"/>
            <p:nvPr>
              <p:custDataLst>
                <p:tags r:id="rId2"/>
              </p:custDataLst>
            </p:nvPr>
          </p:nvSpPr>
          <p:spPr>
            <a:xfrm>
              <a:off x="6824" y="1786"/>
              <a:ext cx="1754" cy="58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7 days</a:t>
              </a:r>
            </a:p>
          </p:txBody>
        </p:sp>
        <p:sp>
          <p:nvSpPr>
            <p:cNvPr id="9" name="圆角矩形 8"/>
            <p:cNvSpPr/>
            <p:nvPr>
              <p:custDataLst>
                <p:tags r:id="rId3"/>
              </p:custDataLst>
            </p:nvPr>
          </p:nvSpPr>
          <p:spPr>
            <a:xfrm>
              <a:off x="6928" y="1828"/>
              <a:ext cx="1546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9448151" y="2802866"/>
            <a:ext cx="2084095" cy="203009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robiotic intervention significantly 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elevated levels of antimicrobial peptide LL-37 and human β-defensin-2 (hBD-2). 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616854" y="5389587"/>
            <a:ext cx="298640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ea typeface="+mn-ea"/>
                <a:cs typeface="Arial" panose="020B0604020202090204" pitchFamily="34" charset="0"/>
              </a:rPr>
              <a:t>DOI: </a:t>
            </a: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ea typeface="+mn-ea"/>
                <a:cs typeface="Arial" panose="020B0604020202090204" pitchFamily="34" charset="0"/>
                <a:hlinkClick r:id="rId5"/>
              </a:rPr>
              <a:t>10.1038/s41430-024-01428-6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DOI: </a:t>
            </a: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90204" pitchFamily="34" charset="0"/>
                <a:cs typeface="Arial" panose="020B0604020202090204" pitchFamily="34" charset="0"/>
                <a:sym typeface="+mn-ea"/>
                <a:hlinkClick r:id="rId6"/>
              </a:rPr>
              <a:t>https://doi.org/10.3345/cep.2025.01256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0A66B3"/>
              </a:solidFill>
              <a:effectLst/>
              <a:uLnTx/>
              <a:uFillTx/>
              <a:latin typeface="Arial" panose="020B0604020202090204" pitchFamily="34" charset="0"/>
              <a:ea typeface="+mn-ea"/>
              <a:cs typeface="Arial" panose="020B0604020202090204" pitchFamily="34" charset="0"/>
              <a:sym typeface="+mn-ea"/>
              <a:hlinkClick r:id="rId6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7"/>
          <a:srcRect r="7625"/>
          <a:stretch>
            <a:fillRect/>
          </a:stretch>
        </p:blipFill>
        <p:spPr>
          <a:xfrm>
            <a:off x="4503632" y="2410460"/>
            <a:ext cx="4646295" cy="2828925"/>
          </a:xfrm>
          <a:prstGeom prst="rect">
            <a:avLst/>
          </a:prstGeom>
        </p:spPr>
      </p:pic>
      <p:pic>
        <p:nvPicPr>
          <p:cNvPr id="36" name="图片 35" descr="向上箭头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6600000" flipH="1">
            <a:off x="5805805" y="3411855"/>
            <a:ext cx="328930" cy="328930"/>
          </a:xfrm>
          <a:prstGeom prst="rect">
            <a:avLst/>
          </a:prstGeom>
        </p:spPr>
      </p:pic>
      <p:sp>
        <p:nvSpPr>
          <p:cNvPr id="37" name="文本框 36"/>
          <p:cNvSpPr txBox="1"/>
          <p:nvPr/>
        </p:nvSpPr>
        <p:spPr>
          <a:xfrm>
            <a:off x="5364480" y="3125470"/>
            <a:ext cx="10871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>
                <a:solidFill>
                  <a:srgbClr val="C00000"/>
                </a:solidFill>
              </a:rPr>
              <a:t>735.51pg/g</a:t>
            </a:r>
          </a:p>
        </p:txBody>
      </p:sp>
      <p:pic>
        <p:nvPicPr>
          <p:cNvPr id="20" name="图片 19" descr="向上箭头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6600000" flipH="1">
            <a:off x="8174355" y="3117215"/>
            <a:ext cx="328930" cy="328930"/>
          </a:xfrm>
          <a:prstGeom prst="rect">
            <a:avLst/>
          </a:prstGeom>
        </p:spPr>
      </p:pic>
      <p:sp>
        <p:nvSpPr>
          <p:cNvPr id="21" name="文本框 20"/>
          <p:cNvSpPr txBox="1"/>
          <p:nvPr userDrawn="1"/>
        </p:nvSpPr>
        <p:spPr>
          <a:xfrm>
            <a:off x="938622" y="2091863"/>
            <a:ext cx="2915803" cy="1710397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85750" indent="-285750" algn="l">
              <a:lnSpc>
                <a:spcPct val="190000"/>
              </a:lnSpc>
              <a:buChar char="•"/>
            </a:pPr>
            <a:r>
              <a:rPr lang="en-US" altLang="zh-CN" sz="1400"/>
              <a:t>Significantly increased antimicrobial peptide LL-37 and human β-defensin-2</a:t>
            </a:r>
          </a:p>
          <a:p>
            <a:pPr marL="285750" indent="-285750" algn="l">
              <a:lnSpc>
                <a:spcPct val="190000"/>
              </a:lnSpc>
              <a:buChar char="•"/>
            </a:pPr>
            <a:r>
              <a:rPr lang="en-US" altLang="zh-CN" sz="1400"/>
              <a:t>Enhanced local immune defense in response to infection or inflammatory stimuli</a:t>
            </a:r>
          </a:p>
        </p:txBody>
      </p:sp>
      <p:pic>
        <p:nvPicPr>
          <p:cNvPr id="2" name="图片 1" descr="将图片变清晰"/>
          <p:cNvPicPr>
            <a:picLocks noChangeAspect="1"/>
          </p:cNvPicPr>
          <p:nvPr/>
        </p:nvPicPr>
        <p:blipFill>
          <a:blip r:embed="rId10">
            <a:grayscl/>
          </a:blip>
          <a:stretch>
            <a:fillRect/>
          </a:stretch>
        </p:blipFill>
        <p:spPr>
          <a:xfrm>
            <a:off x="1878330" y="664210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10128885" cy="398780"/>
            <a:chOff x="400" y="1020"/>
            <a:chExt cx="15951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954" y="1020"/>
              <a:ext cx="13397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Eczema Risk Management in Infants and Young Children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圆角矩形 1"/>
          <p:cNvSpPr/>
          <p:nvPr userDrawn="1"/>
        </p:nvSpPr>
        <p:spPr>
          <a:xfrm>
            <a:off x="506095" y="2353310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 userDrawn="1">
            <p:custDataLst>
              <p:tags r:id="rId1"/>
            </p:custDataLst>
          </p:nvPr>
        </p:nvSpPr>
        <p:spPr>
          <a:xfrm>
            <a:off x="617855" y="4997607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462B6B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617855" y="4526280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543560" y="1348740"/>
            <a:ext cx="6481445" cy="9759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1200" i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BLa80; </a:t>
            </a:r>
          </a:p>
          <a:p>
            <a:pPr indent="0" fontAlgn="auto">
              <a:lnSpc>
                <a:spcPct val="150000"/>
              </a:lnSpc>
            </a:pPr>
            <a:r>
              <a:rPr lang="en-US" altLang="zh-CN" sz="1200" i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LRa05</a:t>
            </a:r>
            <a:endParaRPr kumimoji="1" lang="en-US" altLang="zh-CN" sz="1200" b="1" dirty="0">
              <a:solidFill>
                <a:srgbClr val="462B6B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791575" y="3054350"/>
            <a:ext cx="2490470" cy="847090"/>
            <a:chOff x="13645" y="4359"/>
            <a:chExt cx="3922" cy="1334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组合 16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18" name="直接连接符 17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1" name="直接连接符 20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文本框 21"/>
          <p:cNvSpPr txBox="1"/>
          <p:nvPr/>
        </p:nvSpPr>
        <p:spPr>
          <a:xfrm>
            <a:off x="703580" y="2785110"/>
            <a:ext cx="732155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Significantly improves the eczema remission rate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Reduces the frequency of eczema episodes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Improves skin hydration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791575" y="2717165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2 Strains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791575" y="3097530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836930" y="2423160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8791575" y="356425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9027795" y="1366520"/>
            <a:ext cx="2987040" cy="6191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Resistant Dextrin; Maltodextrin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37" name="表格 36"/>
          <p:cNvGraphicFramePr/>
          <p:nvPr userDrawn="1"/>
        </p:nvGraphicFramePr>
        <p:xfrm>
          <a:off x="703580" y="5631180"/>
          <a:ext cx="6816090" cy="2806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2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900" dirty="0">
                          <a:solidFill>
                            <a:srgbClr val="462B6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BLa80: </a:t>
                      </a:r>
                      <a:r>
                        <a:rPr lang="it-IT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ChiCTR2300074956</a:t>
                      </a:r>
                      <a:endParaRPr lang="it-IT" sz="900" b="0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</a:endParaRPr>
                    </a:p>
                    <a:p>
                      <a:pPr>
                        <a:buNone/>
                      </a:pPr>
                      <a:r>
                        <a:rPr lang="it-IT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NCT06412042</a:t>
                      </a:r>
                      <a:endParaRPr kumimoji="1" lang="it-IT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900" dirty="0">
                          <a:solidFill>
                            <a:srgbClr val="462B6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LRa05: </a:t>
                      </a:r>
                      <a:r>
                        <a:rPr lang="it-IT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NCT05989295</a:t>
                      </a:r>
                      <a:endParaRPr lang="en-US" sz="900" b="0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</a:endParaRPr>
                    </a:p>
                    <a:p>
                      <a:pPr>
                        <a:buNone/>
                      </a:pPr>
                      <a:endParaRPr kumimoji="1" lang="en-US" altLang="zh-CN" sz="900" b="0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7" name="图片 6" descr="将图片变清晰"/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1884045" y="664210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10292715" cy="398780"/>
            <a:chOff x="400" y="1020"/>
            <a:chExt cx="16209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891" y="1020"/>
              <a:ext cx="1371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Eczema Risk Management in Infants and Young Children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圆角矩形 74"/>
          <p:cNvSpPr/>
          <p:nvPr/>
        </p:nvSpPr>
        <p:spPr>
          <a:xfrm>
            <a:off x="544195" y="1521460"/>
            <a:ext cx="2913087" cy="3978128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rgbClr val="FFE4F5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757677" y="1718359"/>
            <a:ext cx="2341880" cy="398878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462B6B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Calibri" panose="020F0502020204030204" charset="0"/>
              </a:rPr>
              <a:t>Research Outcome</a:t>
            </a:r>
          </a:p>
        </p:txBody>
      </p:sp>
      <p:sp>
        <p:nvSpPr>
          <p:cNvPr id="2" name="矩形 1"/>
          <p:cNvSpPr/>
          <p:nvPr/>
        </p:nvSpPr>
        <p:spPr>
          <a:xfrm>
            <a:off x="7359015" y="6000115"/>
            <a:ext cx="4683125" cy="720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608843" y="2297772"/>
            <a:ext cx="2783840" cy="1845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ignificantly reduced the frequency of eczema episodes, and increased the eczema improvement rate.</a:t>
            </a: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improves skin hydration.</a:t>
            </a:r>
          </a:p>
        </p:txBody>
      </p:sp>
      <p:sp>
        <p:nvSpPr>
          <p:cNvPr id="4" name="圆角矩形 3"/>
          <p:cNvSpPr/>
          <p:nvPr/>
        </p:nvSpPr>
        <p:spPr>
          <a:xfrm>
            <a:off x="8172206" y="1240155"/>
            <a:ext cx="3664683" cy="4966335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3757686" y="1240155"/>
            <a:ext cx="4112895" cy="4965700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10" name="组合 9"/>
          <p:cNvGrpSpPr/>
          <p:nvPr>
            <p:custDataLst>
              <p:tags r:id="rId1"/>
            </p:custDataLst>
          </p:nvPr>
        </p:nvGrpSpPr>
        <p:grpSpPr>
          <a:xfrm>
            <a:off x="3757686" y="1240155"/>
            <a:ext cx="1255395" cy="337185"/>
            <a:chOff x="6617" y="1786"/>
            <a:chExt cx="1977" cy="531"/>
          </a:xfrm>
        </p:grpSpPr>
        <p:sp>
          <p:nvSpPr>
            <p:cNvPr id="14" name="文本框 13"/>
            <p:cNvSpPr txBox="1"/>
            <p:nvPr>
              <p:custDataLst>
                <p:tags r:id="rId2"/>
              </p:custDataLst>
            </p:nvPr>
          </p:nvSpPr>
          <p:spPr>
            <a:xfrm>
              <a:off x="6617" y="1786"/>
              <a:ext cx="1977" cy="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12 weeks</a:t>
              </a:r>
            </a:p>
          </p:txBody>
        </p:sp>
        <p:sp>
          <p:nvSpPr>
            <p:cNvPr id="15" name="圆角矩形 14"/>
            <p:cNvSpPr/>
            <p:nvPr>
              <p:custDataLst>
                <p:tags r:id="rId3"/>
              </p:custDataLst>
            </p:nvPr>
          </p:nvSpPr>
          <p:spPr>
            <a:xfrm>
              <a:off x="6928" y="1828"/>
              <a:ext cx="1382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3906655" y="4875568"/>
            <a:ext cx="3814936" cy="11245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indent="0" algn="l" defTabSz="914400" rtl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robiotic intervention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significantly reduced the average number of eczema episodes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compared with the breastfed group in infants aged 15 days to 36 months. 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8384657" y="4875506"/>
            <a:ext cx="3239711" cy="8102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robiotic intervention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significantly increased the eczema improvement rate.</a:t>
            </a: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8496" y="1588135"/>
            <a:ext cx="3997325" cy="318770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96728" y="1654199"/>
            <a:ext cx="2774315" cy="3055620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489341" y="5521960"/>
            <a:ext cx="2783840" cy="3028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90204" pitchFamily="34" charset="0"/>
                <a:ea typeface="+mn-ea"/>
                <a:cs typeface="Arial" panose="020B0604020202090204" pitchFamily="34" charset="0"/>
              </a:rPr>
              <a:t>DOI: </a:t>
            </a: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90204" pitchFamily="34" charset="0"/>
                <a:ea typeface="+mn-ea"/>
                <a:cs typeface="Arial" panose="020B0604020202090204" pitchFamily="34" charset="0"/>
                <a:hlinkClick r:id="rId7"/>
              </a:rPr>
              <a:t>https://doi.org/10.3345/cep.2025.01256</a:t>
            </a:r>
          </a:p>
        </p:txBody>
      </p:sp>
      <p:pic>
        <p:nvPicPr>
          <p:cNvPr id="6" name="图片 5" descr="将图片变清晰"/>
          <p:cNvPicPr>
            <a:picLocks noChangeAspect="1"/>
          </p:cNvPicPr>
          <p:nvPr/>
        </p:nvPicPr>
        <p:blipFill>
          <a:blip r:embed="rId8">
            <a:grayscl/>
          </a:blip>
          <a:stretch>
            <a:fillRect/>
          </a:stretch>
        </p:blipFill>
        <p:spPr>
          <a:xfrm>
            <a:off x="1872615" y="664210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9735820" cy="706755"/>
            <a:chOff x="400" y="1020"/>
            <a:chExt cx="15332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3397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Neurodevelopmental Support in Infants and Children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圆角矩形 1"/>
          <p:cNvSpPr/>
          <p:nvPr userDrawn="1"/>
        </p:nvSpPr>
        <p:spPr>
          <a:xfrm>
            <a:off x="506095" y="2353310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 userDrawn="1">
            <p:custDataLst>
              <p:tags r:id="rId1"/>
            </p:custDataLst>
          </p:nvPr>
        </p:nvSpPr>
        <p:spPr>
          <a:xfrm>
            <a:off x="617855" y="4997607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462B6B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617855" y="4526280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543560" y="1375410"/>
            <a:ext cx="6481445" cy="9759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1200" i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BLa80; </a:t>
            </a:r>
          </a:p>
          <a:p>
            <a:pPr indent="0" fontAlgn="auto">
              <a:lnSpc>
                <a:spcPct val="150000"/>
              </a:lnSpc>
            </a:pPr>
            <a:r>
              <a:rPr lang="en-US" altLang="zh-CN" sz="1200" i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LRa05</a:t>
            </a:r>
            <a:endParaRPr kumimoji="1" lang="en-US" altLang="zh-CN" sz="1200" b="1" dirty="0">
              <a:solidFill>
                <a:srgbClr val="462B6B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791575" y="3054350"/>
            <a:ext cx="2490470" cy="847090"/>
            <a:chOff x="13645" y="4359"/>
            <a:chExt cx="3922" cy="1334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组合 16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18" name="直接连接符 17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1" name="直接连接符 20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文本框 21"/>
          <p:cNvSpPr txBox="1"/>
          <p:nvPr/>
        </p:nvSpPr>
        <p:spPr>
          <a:xfrm>
            <a:off x="703580" y="2907665"/>
            <a:ext cx="732155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Supports the development of motor function and coordination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Facilitates language acquisition and cognitive processing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Promotes healthy neurodevelopment in infants and young children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791575" y="2717165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2 Strains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791575" y="3097530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836930" y="254571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8791575" y="356425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8402320" y="1214120"/>
            <a:ext cx="3283585" cy="11391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Vtamin D3; Zinc Gluconate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Resistant Dextrin; Maltodextrin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37" name="表格 36"/>
          <p:cNvGraphicFramePr/>
          <p:nvPr userDrawn="1"/>
        </p:nvGraphicFramePr>
        <p:xfrm>
          <a:off x="703580" y="5631180"/>
          <a:ext cx="6816090" cy="29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2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46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462B6B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rgbClr val="462B6B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NCT06412042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kumimoji="1" lang="en-US" altLang="zh-CN" sz="900" dirty="0">
                          <a:solidFill>
                            <a:srgbClr val="462B6B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BLa80+L</a:t>
                      </a:r>
                      <a:r>
                        <a:rPr kumimoji="1" lang="en-US" altLang="zh-CN" sz="900" b="1" dirty="0">
                          <a:solidFill>
                            <a:srgbClr val="462B6B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Ra05</a:t>
                      </a:r>
                      <a:r>
                        <a:rPr kumimoji="1" lang="en-US" altLang="zh-CN" sz="900" b="0" dirty="0">
                          <a:solidFill>
                            <a:srgbClr val="462B6B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NCT06348121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359015" y="6000115"/>
            <a:ext cx="4683125" cy="720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>
            <a:off x="4203065" y="1521460"/>
            <a:ext cx="7522210" cy="4592955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9939655" cy="398780"/>
            <a:chOff x="400" y="1020"/>
            <a:chExt cx="1565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371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Neurodevelopmental Support in Infants and Children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/>
        </p:nvSpPr>
        <p:spPr>
          <a:xfrm>
            <a:off x="4722841" y="5206732"/>
            <a:ext cx="6813550" cy="650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lnSpc>
                <a:spcPct val="130000"/>
              </a:lnSpc>
            </a:pPr>
            <a:r>
              <a:rPr lang="en-US" altLang="zh-CN" sz="1400" b="1">
                <a:solidFill>
                  <a:srgbClr val="404040"/>
                </a:solidFill>
                <a:ea typeface="-webkit-standard" charset="0"/>
                <a:cs typeface="+mn-lt"/>
              </a:rPr>
              <a:t>I</a:t>
            </a:r>
            <a:r>
              <a:rPr lang="en-US" altLang="zh-CN" sz="1400" b="1" i="0">
                <a:solidFill>
                  <a:srgbClr val="404040"/>
                </a:solidFill>
                <a:ea typeface="-webkit-standard"/>
                <a:cs typeface="+mn-lt"/>
              </a:rPr>
              <a:t>mprovements in motor skill development</a:t>
            </a:r>
            <a:r>
              <a:rPr lang="en-US" altLang="zh-CN" sz="1400" b="0" i="0">
                <a:solidFill>
                  <a:srgbClr val="404040"/>
                </a:solidFill>
                <a:ea typeface="-webkit-standard"/>
                <a:cs typeface="+mn-lt"/>
              </a:rPr>
              <a:t> were observed only following probiotic intervention. In addition, </a:t>
            </a:r>
            <a:r>
              <a:rPr lang="en-US" altLang="zh-CN" sz="1400" b="1" i="0">
                <a:solidFill>
                  <a:srgbClr val="404040"/>
                </a:solidFill>
                <a:ea typeface="-webkit-standard"/>
                <a:cs typeface="+mn-lt"/>
              </a:rPr>
              <a:t>language acquisition abilities were enhanced. </a:t>
            </a:r>
            <a:endParaRPr lang="en-US" altLang="zh-CN" sz="1400" b="0" i="0">
              <a:solidFill>
                <a:srgbClr val="404040"/>
              </a:solidFill>
              <a:ea typeface="-webkit-standard"/>
              <a:cs typeface="+mn-lt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7182" y="1616431"/>
            <a:ext cx="3389670" cy="3499407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5649" y="1621262"/>
            <a:ext cx="3462828" cy="3261643"/>
          </a:xfrm>
          <a:prstGeom prst="rect">
            <a:avLst/>
          </a:prstGeom>
        </p:spPr>
      </p:pic>
      <p:sp>
        <p:nvSpPr>
          <p:cNvPr id="75" name="圆角矩形 74"/>
          <p:cNvSpPr/>
          <p:nvPr/>
        </p:nvSpPr>
        <p:spPr>
          <a:xfrm>
            <a:off x="544195" y="1521460"/>
            <a:ext cx="3310255" cy="4072743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rgbClr val="FFE4F5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986155" y="1783007"/>
            <a:ext cx="234188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462B6B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Calibri" panose="020F0502020204030204" charset="0"/>
              </a:rPr>
              <a:t>Research Outcome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606163" y="2233197"/>
            <a:ext cx="3204489" cy="351780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Promoted development of motor skills, enhanced language learning abilities</a:t>
            </a: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Supported healthy neurodevelopment in infants and young children</a:t>
            </a: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Provided safe, science-based micro-ecological nutritional support for early growth and development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06156" y="5632426"/>
            <a:ext cx="2783840" cy="36766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9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90204" pitchFamily="34" charset="0"/>
                <a:ea typeface="+mn-ea"/>
                <a:cs typeface="Arial" panose="020B0604020202090204" pitchFamily="34" charset="0"/>
                <a:hlinkClick r:id="rId4"/>
              </a:rPr>
              <a:t>DOI:</a:t>
            </a:r>
            <a:r>
              <a:rPr kumimoji="0" lang="en-US" alt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90204" pitchFamily="34" charset="0"/>
                <a:ea typeface="+mn-ea"/>
                <a:cs typeface="Arial" panose="020B0604020202090204" pitchFamily="34" charset="0"/>
                <a:hlinkClick r:id="rId4"/>
              </a:rPr>
              <a:t> </a:t>
            </a:r>
            <a:r>
              <a:rPr kumimoji="0" lang="en-US" altLang="zh-CN" sz="9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90204" pitchFamily="34" charset="0"/>
                <a:ea typeface="+mn-ea"/>
                <a:cs typeface="Arial" panose="020B0604020202090204" pitchFamily="34" charset="0"/>
                <a:hlinkClick r:id="rId4"/>
              </a:rPr>
              <a:t>10.3345/cep.2025.01256</a:t>
            </a:r>
          </a:p>
          <a:p>
            <a:pPr marL="0" marR="0" lvl="0" indent="0" algn="l" defTabSz="9144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9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 panose="020B0604020202090204" pitchFamily="34" charset="0"/>
              <a:ea typeface="+mn-ea"/>
              <a:cs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7644130" cy="398780"/>
            <a:chOff x="400" y="1020"/>
            <a:chExt cx="12038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103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Respiratory Health and Immune Support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圆角矩形 1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43560" y="1256030"/>
            <a:ext cx="6481445" cy="9759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1200" i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BLa80; </a:t>
            </a:r>
          </a:p>
          <a:p>
            <a:pPr indent="0" fontAlgn="auto">
              <a:lnSpc>
                <a:spcPct val="150000"/>
              </a:lnSpc>
            </a:pPr>
            <a:r>
              <a:rPr lang="en-US" altLang="zh-CN" sz="1200" i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LRa05</a:t>
            </a:r>
            <a:endParaRPr kumimoji="1" lang="en-US" altLang="zh-CN" sz="1200" b="1" dirty="0">
              <a:solidFill>
                <a:srgbClr val="462B6B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</p:txBody>
      </p:sp>
      <p:sp>
        <p:nvSpPr>
          <p:cNvPr id="13" name="文本框 12"/>
          <p:cNvSpPr txBox="1"/>
          <p:nvPr userDrawn="1">
            <p:custDataLst>
              <p:tags r:id="rId1"/>
            </p:custDataLst>
          </p:nvPr>
        </p:nvSpPr>
        <p:spPr>
          <a:xfrm>
            <a:off x="744855" y="4736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462B6B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744855" y="4265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pSp>
        <p:nvGrpSpPr>
          <p:cNvPr id="18" name="组合 17"/>
          <p:cNvGrpSpPr/>
          <p:nvPr userDrawn="1"/>
        </p:nvGrpSpPr>
        <p:grpSpPr>
          <a:xfrm>
            <a:off x="8791575" y="2804795"/>
            <a:ext cx="2490470" cy="847090"/>
            <a:chOff x="13645" y="4359"/>
            <a:chExt cx="3922" cy="1334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组合 20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22" name="直接连接符 21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5" name="直接连接符 24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25"/>
          <p:cNvSpPr txBox="1"/>
          <p:nvPr/>
        </p:nvSpPr>
        <p:spPr>
          <a:xfrm>
            <a:off x="703580" y="2429510"/>
            <a:ext cx="732155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Improves constipation-related symptoms and quality of life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Upregulates of neurotransmitters involved in gastrointestinal motility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Attenuates inflammatory status with modulation of metabolic pathways associated with gastrointestinal motility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8791575" y="246761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2 Strains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791575" y="28479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836930" y="21736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8791575" y="331470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graphicFrame>
        <p:nvGraphicFramePr>
          <p:cNvPr id="37" name="表格 36"/>
          <p:cNvGraphicFramePr/>
          <p:nvPr userDrawn="1"/>
        </p:nvGraphicFramePr>
        <p:xfrm>
          <a:off x="543560" y="5243195"/>
          <a:ext cx="4359275" cy="2755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11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559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altLang="zh-CN" sz="900" b="0" dirty="0">
                        <a:solidFill>
                          <a:srgbClr val="462B6B"/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kumimoji="1" lang="en-US" altLang="zh-CN" sz="900" dirty="0">
                          <a:solidFill>
                            <a:srgbClr val="462B6B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BLa80+L</a:t>
                      </a:r>
                      <a:r>
                        <a:rPr kumimoji="1" lang="en-US" altLang="zh-CN" sz="900" b="1" dirty="0">
                          <a:solidFill>
                            <a:srgbClr val="462B6B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Ra05</a:t>
                      </a:r>
                      <a:r>
                        <a:rPr kumimoji="1" lang="en-US" altLang="zh-CN" sz="900" b="0" dirty="0">
                          <a:solidFill>
                            <a:srgbClr val="462B6B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NCT06348095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9" name="文本框 28"/>
          <p:cNvSpPr txBox="1"/>
          <p:nvPr/>
        </p:nvSpPr>
        <p:spPr>
          <a:xfrm>
            <a:off x="8886825" y="1294765"/>
            <a:ext cx="3061970" cy="7200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Resistant Dextrin; Maltodextrin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8935085" cy="706755"/>
            <a:chOff x="400" y="1020"/>
            <a:chExt cx="14071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2136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Respiratory Health and Immune Support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矩形 5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3838575" y="4956169"/>
            <a:ext cx="4292551" cy="120967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Probiotic intervention significantly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decreased the incidence of acute upper respiratory infections and eczema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 in infants. 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8290374" y="5034105"/>
            <a:ext cx="3705860" cy="4965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10000"/>
              </a:lnSpc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  <a:sym typeface="+mn-ea"/>
              </a:rPr>
              <a:t>Probiotic Intervention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  <a:sym typeface="+mn-ea"/>
              </a:rPr>
              <a:t>significantly elevated levels of LL-37 and HBD-2 in the intestinal mucosa. 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微软雅黑" panose="020B0503020204020204" charset="-122"/>
              <a:cs typeface="Arial" panose="020B0604020202090204" pitchFamily="34" charset="0"/>
              <a:sym typeface="+mn-ea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0389" y="2476047"/>
            <a:ext cx="2414225" cy="2225233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2997" y="2537012"/>
            <a:ext cx="2408129" cy="2164268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0898" y="2610207"/>
            <a:ext cx="1975275" cy="1993565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72531" y="2573628"/>
            <a:ext cx="1908213" cy="203014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223357" y="1770432"/>
            <a:ext cx="3522859" cy="7372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0" indent="0" algn="ctr"/>
            <a:r>
              <a:rPr lang="en-US" altLang="zh-CN" sz="1400" b="1">
                <a:solidFill>
                  <a:srgbClr val="404040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Significant Reduction in the Incidence of Common Pediatric Diseases 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509157" y="1770432"/>
            <a:ext cx="3268260" cy="7372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0" indent="0" algn="ctr"/>
            <a:r>
              <a:rPr lang="en-US" altLang="zh-CN" sz="1400" b="1">
                <a:solidFill>
                  <a:srgbClr val="404040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Enhancement of Immune Function in Infants and Young Children</a:t>
            </a:r>
          </a:p>
        </p:txBody>
      </p:sp>
      <p:sp>
        <p:nvSpPr>
          <p:cNvPr id="75" name="圆角矩形 74"/>
          <p:cNvSpPr/>
          <p:nvPr/>
        </p:nvSpPr>
        <p:spPr>
          <a:xfrm>
            <a:off x="310515" y="1521460"/>
            <a:ext cx="2921635" cy="3931164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rgbClr val="FFE4F5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543584" y="1770404"/>
            <a:ext cx="2407285" cy="46037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462B6B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Calibri" panose="020F0502020204030204" charset="0"/>
              </a:rPr>
              <a:t>Research Outcome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310515" y="2181665"/>
            <a:ext cx="2836545" cy="32004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ignificant reduction in acute respiratory infections and eczema incidence</a:t>
            </a: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Enhanced gut-derived immune defense by activating the gut-lung immune axis</a:t>
            </a: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Provided a safe and effective microbiota-based approach to support respiratory immune health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3535045" y="1533525"/>
            <a:ext cx="0" cy="4408805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cxnSp>
        <p:nvCxnSpPr>
          <p:cNvPr id="2" name="直接连接符 1"/>
          <p:cNvCxnSpPr/>
          <p:nvPr/>
        </p:nvCxnSpPr>
        <p:spPr>
          <a:xfrm>
            <a:off x="8157845" y="1533525"/>
            <a:ext cx="0" cy="4408805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sp>
        <p:nvSpPr>
          <p:cNvPr id="4" name="文本框 3"/>
          <p:cNvSpPr txBox="1"/>
          <p:nvPr/>
        </p:nvSpPr>
        <p:spPr>
          <a:xfrm>
            <a:off x="361315" y="5467203"/>
            <a:ext cx="2783840" cy="36766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9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90204" pitchFamily="34" charset="0"/>
                <a:ea typeface="+mn-ea"/>
                <a:cs typeface="Arial" panose="020B0604020202090204" pitchFamily="34" charset="0"/>
                <a:hlinkClick r:id="rId6"/>
              </a:rPr>
              <a:t>DOI:</a:t>
            </a:r>
            <a:r>
              <a:rPr kumimoji="0" lang="en-US" alt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90204" pitchFamily="34" charset="0"/>
                <a:ea typeface="+mn-ea"/>
                <a:cs typeface="Arial" panose="020B0604020202090204" pitchFamily="34" charset="0"/>
                <a:hlinkClick r:id="rId6"/>
              </a:rPr>
              <a:t> </a:t>
            </a:r>
            <a:r>
              <a:rPr kumimoji="0" lang="en-US" altLang="zh-CN" sz="9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90204" pitchFamily="34" charset="0"/>
                <a:ea typeface="+mn-ea"/>
                <a:cs typeface="Arial" panose="020B0604020202090204" pitchFamily="34" charset="0"/>
                <a:hlinkClick r:id="rId6"/>
              </a:rPr>
              <a:t>10.3345/cep.2025.01256</a:t>
            </a:r>
          </a:p>
          <a:p>
            <a:pPr marL="0" marR="0" lvl="0" indent="0" algn="l" defTabSz="9144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9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 panose="020B0604020202090204" pitchFamily="34" charset="0"/>
              <a:ea typeface="+mn-ea"/>
              <a:cs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9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 panose="020B0604020202090204" pitchFamily="34" charset="0"/>
              <a:ea typeface="+mn-ea"/>
              <a:cs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10049510" cy="706755"/>
            <a:chOff x="400" y="1020"/>
            <a:chExt cx="15826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3891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Gut Microbiota Modulation in C-section Delivered Infants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圆角矩形 1"/>
          <p:cNvSpPr/>
          <p:nvPr userDrawn="1"/>
        </p:nvSpPr>
        <p:spPr>
          <a:xfrm>
            <a:off x="701040" y="2353310"/>
            <a:ext cx="10807065" cy="2247900"/>
          </a:xfrm>
          <a:prstGeom prst="roundRect">
            <a:avLst>
              <a:gd name="adj" fmla="val 6306"/>
            </a:avLst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6" name="文本框 5"/>
          <p:cNvSpPr txBox="1"/>
          <p:nvPr/>
        </p:nvSpPr>
        <p:spPr>
          <a:xfrm>
            <a:off x="701029" y="1355121"/>
            <a:ext cx="6481445" cy="9759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BLa80; </a:t>
            </a: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LRa05</a:t>
            </a:r>
            <a:endParaRPr kumimoji="1" lang="en-US" altLang="zh-CN" sz="1200" b="1" dirty="0">
              <a:solidFill>
                <a:srgbClr val="462B6B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916940" y="2943860"/>
            <a:ext cx="688086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Improves constipation-related symptoms and quality of life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effectively increases stool frequency in infants and young children, improving bowel health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Promotes the enrichment of beneficial bacteria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16940" y="2606675"/>
            <a:ext cx="202692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7182485" y="1307465"/>
            <a:ext cx="4772660" cy="9328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Excipients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Galacto-oligosaccharides; Resistant Dextrin; Maltodextrin</a:t>
            </a:r>
          </a:p>
        </p:txBody>
      </p:sp>
      <p:grpSp>
        <p:nvGrpSpPr>
          <p:cNvPr id="18" name="组合 17"/>
          <p:cNvGrpSpPr/>
          <p:nvPr userDrawn="1"/>
        </p:nvGrpSpPr>
        <p:grpSpPr>
          <a:xfrm>
            <a:off x="8791575" y="3133725"/>
            <a:ext cx="2490470" cy="847090"/>
            <a:chOff x="13645" y="4359"/>
            <a:chExt cx="3922" cy="1334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组合 20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22" name="直接连接符 21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5" name="直接连接符 24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/>
          <p:cNvSpPr txBox="1"/>
          <p:nvPr/>
        </p:nvSpPr>
        <p:spPr>
          <a:xfrm>
            <a:off x="8791575" y="279654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2 Strains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8791575" y="317690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791575" y="364363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sp>
        <p:nvSpPr>
          <p:cNvPr id="8" name="文本框 7"/>
          <p:cNvSpPr txBox="1"/>
          <p:nvPr userDrawn="1">
            <p:custDataLst>
              <p:tags r:id="rId1"/>
            </p:custDataLst>
          </p:nvPr>
        </p:nvSpPr>
        <p:spPr>
          <a:xfrm>
            <a:off x="655320" y="5321457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462B6B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462B6B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55320" y="4850130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graphicFrame>
        <p:nvGraphicFramePr>
          <p:cNvPr id="37" name="表格 36"/>
          <p:cNvGraphicFramePr/>
          <p:nvPr userDrawn="1"/>
        </p:nvGraphicFramePr>
        <p:xfrm>
          <a:off x="701040" y="5823585"/>
          <a:ext cx="6816090" cy="2806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2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900" dirty="0">
                          <a:solidFill>
                            <a:srgbClr val="462B6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BLa80: </a:t>
                      </a:r>
                      <a:r>
                        <a:rPr lang="it-IT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ChiCTR2300074956</a:t>
                      </a:r>
                      <a:endParaRPr lang="it-IT" sz="900" b="0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</a:endParaRPr>
                    </a:p>
                    <a:p>
                      <a:pPr>
                        <a:buNone/>
                      </a:pPr>
                      <a:endParaRPr kumimoji="1" lang="it-IT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900" dirty="0">
                          <a:solidFill>
                            <a:srgbClr val="462B6B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LRa05: </a:t>
                      </a:r>
                      <a:r>
                        <a:rPr lang="it-IT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NCT05989295</a:t>
                      </a:r>
                      <a:endParaRPr lang="en-US" sz="900" b="0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</a:endParaRPr>
                    </a:p>
                    <a:p>
                      <a:pPr>
                        <a:buNone/>
                      </a:pPr>
                      <a:endParaRPr kumimoji="1" lang="en-US" altLang="zh-CN" sz="900" b="0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圆角矩形 38"/>
          <p:cNvSpPr/>
          <p:nvPr/>
        </p:nvSpPr>
        <p:spPr>
          <a:xfrm>
            <a:off x="543512" y="1574450"/>
            <a:ext cx="3402115" cy="4430562"/>
          </a:xfrm>
          <a:prstGeom prst="roundRect">
            <a:avLst>
              <a:gd name="adj" fmla="val 4428"/>
            </a:avLst>
          </a:prstGeom>
          <a:solidFill>
            <a:srgbClr val="FFFFFF"/>
          </a:solidFill>
          <a:ln w="25400" cap="flat" cmpd="sng" algn="ctr">
            <a:solidFill>
              <a:srgbClr val="C30000">
                <a:lumMod val="20000"/>
                <a:lumOff val="80000"/>
                <a:alpha val="10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Improvement of Bacterial Vaginosis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91414" y="1827534"/>
            <a:ext cx="23063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9E1C51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Research Outcome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4445408" y="5038074"/>
            <a:ext cx="3768090" cy="978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Nugent scores were significantly reduced.</a:t>
            </a:r>
          </a:p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E</a:t>
            </a: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ffectively improves the vaginal microenvironment and promotes the restoration of Nugent scores to the normal range.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718547" y="4956824"/>
            <a:ext cx="3161748" cy="77597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Vaginal cleanliness scores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were significant decreased.  </a:t>
            </a:r>
          </a:p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Probiotic intervention can markedly improve vaginal cleanliness and promote the restoration of a healthy vaginal microbiome.</a:t>
            </a:r>
            <a:endParaRPr kumimoji="0" lang="en-US" altLang="zh-CN" sz="12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charset="-122"/>
              <a:cs typeface="Arial" panose="020B0604020202090204" pitchFamily="34" charset="0"/>
            </a:endParaRPr>
          </a:p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endParaRPr kumimoji="0" lang="en-US" altLang="zh-CN" sz="12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charset="-122"/>
              <a:cs typeface="Arial" panose="020B060402020209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606531" y="1518919"/>
            <a:ext cx="34458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Promoted a healthy vaginal microbiome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8576461" y="1518919"/>
            <a:ext cx="344584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Improved vaginal cleanliness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579500" y="1919343"/>
            <a:ext cx="3171776" cy="30194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fontAlgn="auto">
              <a:lnSpc>
                <a:spcPct val="130000"/>
              </a:lnSpc>
              <a:spcAft>
                <a:spcPts val="600"/>
              </a:spcAft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  <a:p>
            <a:pPr marL="285750" indent="-285750" fontAlgn="auto">
              <a:lnSpc>
                <a:spcPct val="13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reduced Nugent score (diagnostic gold standard) , effectively improved the vaginal microenvironment and promoted the restoration of Nugent scores to the normal range.</a:t>
            </a:r>
          </a:p>
          <a:p>
            <a:pPr marL="285750" indent="-285750" fontAlgn="auto">
              <a:lnSpc>
                <a:spcPct val="13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Improve vaginal cleanliness and promote the restoration of a healthy vaginal microbiome.</a:t>
            </a:r>
          </a:p>
          <a:p>
            <a:pPr marL="285750" indent="-285750" fontAlgn="auto">
              <a:lnSpc>
                <a:spcPct val="130000"/>
              </a:lnSpc>
              <a:spcAft>
                <a:spcPts val="600"/>
              </a:spcAft>
              <a:buFont typeface="Arial" panose="020B060402020209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Systematically promoted the restoration of microbial structure to a healthy state.</a:t>
            </a:r>
          </a:p>
          <a:p>
            <a:pPr fontAlgn="auto">
              <a:spcAft>
                <a:spcPts val="600"/>
              </a:spcAft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7260" y="2018665"/>
            <a:ext cx="2684780" cy="296418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8550" y="2101850"/>
            <a:ext cx="2523490" cy="2854960"/>
          </a:xfrm>
          <a:prstGeom prst="rect">
            <a:avLst/>
          </a:prstGeom>
        </p:spPr>
      </p:pic>
      <p:cxnSp>
        <p:nvCxnSpPr>
          <p:cNvPr id="45" name="直接连接符 44"/>
          <p:cNvCxnSpPr/>
          <p:nvPr/>
        </p:nvCxnSpPr>
        <p:spPr>
          <a:xfrm>
            <a:off x="8329297" y="1574415"/>
            <a:ext cx="0" cy="4430642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10023475" cy="398780"/>
            <a:chOff x="400" y="1020"/>
            <a:chExt cx="15785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3850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Gut Microbiota Modulation in C-section Delivered Infants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矩形 5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7416165" y="6099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827610" y="5168393"/>
            <a:ext cx="4120257" cy="1114464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The average stool frequency significantly increased in infants and young children aged 15 days to 36 months, indicating that probiotic intervention effectively promotes bowel movements in this population.</a:t>
            </a:r>
          </a:p>
          <a:p>
            <a:pPr lvl="0">
              <a:lnSpc>
                <a:spcPct val="120000"/>
              </a:lnSpc>
              <a:defRPr/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微软雅黑" panose="020B0503020204020204" charset="-122"/>
              <a:cs typeface="Arial" panose="020B060402020209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612505" y="5168265"/>
            <a:ext cx="3277235" cy="699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10000"/>
              </a:lnSpc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  <a:sym typeface="+mn-ea"/>
              </a:rPr>
              <a:t>Beneficial gut bacteria such as </a:t>
            </a:r>
            <a:r>
              <a:rPr lang="en-US" altLang="zh-CN" sz="12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Italic" panose="020B0604020202090204" charset="0"/>
                <a:ea typeface="微软雅黑" panose="020B0503020204020204" charset="-122"/>
                <a:cs typeface="Arial Italic" panose="020B0604020202090204" charset="0"/>
                <a:sym typeface="+mn-ea"/>
              </a:rPr>
              <a:t>Bifidobacterium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  <a:sym typeface="+mn-ea"/>
              </a:rPr>
              <a:t> and </a:t>
            </a:r>
            <a:r>
              <a:rPr lang="en-US" altLang="zh-CN" sz="12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Italic" panose="020B0604020202090204" charset="0"/>
                <a:ea typeface="微软雅黑" panose="020B0503020204020204" charset="-122"/>
                <a:cs typeface="Arial Italic" panose="020B0604020202090204" charset="0"/>
                <a:sym typeface="+mn-ea"/>
              </a:rPr>
              <a:t>Parabacteroides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  <a:sym typeface="+mn-ea"/>
              </a:rPr>
              <a:t> were significantly increased.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223357" y="1770432"/>
            <a:ext cx="3522859" cy="7372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0" indent="0" algn="ctr"/>
            <a:r>
              <a:rPr lang="en-US" altLang="zh-CN" sz="1400" b="1" dirty="0">
                <a:solidFill>
                  <a:srgbClr val="404040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Effectively promoting defecation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569475" y="1767952"/>
            <a:ext cx="3268260" cy="7372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0" indent="0" algn="ctr"/>
            <a:r>
              <a:rPr lang="en-US" altLang="zh-CN" sz="1400" b="1" dirty="0">
                <a:solidFill>
                  <a:srgbClr val="404040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Promote the enrichment of beneficial bacteria</a:t>
            </a:r>
          </a:p>
        </p:txBody>
      </p:sp>
      <p:sp>
        <p:nvSpPr>
          <p:cNvPr id="12" name="圆角矩形 74"/>
          <p:cNvSpPr/>
          <p:nvPr/>
        </p:nvSpPr>
        <p:spPr>
          <a:xfrm>
            <a:off x="310515" y="1521460"/>
            <a:ext cx="2921635" cy="4129405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rgbClr val="FFE4F5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43584" y="1770404"/>
            <a:ext cx="2407285" cy="46037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462B6B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Calibri" panose="020F0502020204030204" charset="0"/>
              </a:rPr>
              <a:t>Research Outcome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310515" y="2181665"/>
            <a:ext cx="2836545" cy="32004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highlight>
                  <a:srgbClr val="000000">
                    <a:alpha val="0"/>
                  </a:srgbClr>
                </a:highlight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Promoted regular bowel movements: clinically verified to effectively increase stool frequency in infants and young children, improving bowel health</a:t>
            </a: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highlight>
                  <a:srgbClr val="000000">
                    <a:alpha val="0"/>
                  </a:srgbClr>
                </a:highlight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Regulated gut flora balance: significantly boosts beneficial bacteria such as </a:t>
            </a:r>
            <a:r>
              <a:rPr lang="en-US" altLang="zh-CN" sz="1400" i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highlight>
                  <a:srgbClr val="000000">
                    <a:alpha val="0"/>
                  </a:srgbClr>
                </a:highlight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Bifidobacteria</a:t>
            </a: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highlight>
                  <a:srgbClr val="000000">
                    <a:alpha val="0"/>
                  </a:srgbClr>
                </a:highlight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in the gut, supporting healthy growth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highlight>
                <a:srgbClr val="000000">
                  <a:alpha val="0"/>
                </a:srgbClr>
              </a:highlight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535045" y="1533525"/>
            <a:ext cx="0" cy="4618990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cxnSp>
        <p:nvCxnSpPr>
          <p:cNvPr id="16" name="直接连接符 15"/>
          <p:cNvCxnSpPr/>
          <p:nvPr/>
        </p:nvCxnSpPr>
        <p:spPr>
          <a:xfrm>
            <a:off x="8157845" y="1533525"/>
            <a:ext cx="0" cy="4489450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sp>
        <p:nvSpPr>
          <p:cNvPr id="17" name="文本框 16"/>
          <p:cNvSpPr txBox="1"/>
          <p:nvPr/>
        </p:nvSpPr>
        <p:spPr>
          <a:xfrm>
            <a:off x="379412" y="5651035"/>
            <a:ext cx="2783840" cy="36766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9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highlight>
                  <a:srgbClr val="000000">
                    <a:alpha val="0"/>
                  </a:srgbClr>
                </a:highlight>
                <a:uLnTx/>
                <a:uFillTx/>
                <a:latin typeface="Arial" panose="020B0604020202090204" pitchFamily="34" charset="0"/>
                <a:ea typeface="+mn-ea"/>
                <a:cs typeface="Arial" panose="020B0604020202090204" pitchFamily="34" charset="0"/>
                <a:hlinkClick r:id="rId2"/>
              </a:rPr>
              <a:t>DOI:</a:t>
            </a:r>
            <a:r>
              <a:rPr kumimoji="0" lang="en-US" alt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highlight>
                  <a:srgbClr val="000000">
                    <a:alpha val="0"/>
                  </a:srgbClr>
                </a:highlight>
                <a:uLnTx/>
                <a:uFillTx/>
                <a:latin typeface="Arial" panose="020B0604020202090204" pitchFamily="34" charset="0"/>
                <a:ea typeface="+mn-ea"/>
                <a:cs typeface="Arial" panose="020B0604020202090204" pitchFamily="34" charset="0"/>
                <a:hlinkClick r:id="rId2"/>
              </a:rPr>
              <a:t> </a:t>
            </a:r>
            <a:r>
              <a:rPr kumimoji="0" lang="en-US" altLang="zh-CN" sz="9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highlight>
                  <a:srgbClr val="000000">
                    <a:alpha val="0"/>
                  </a:srgbClr>
                </a:highlight>
                <a:uLnTx/>
                <a:uFillTx/>
                <a:latin typeface="Arial" panose="020B0604020202090204" pitchFamily="34" charset="0"/>
                <a:ea typeface="+mn-ea"/>
                <a:cs typeface="Arial" panose="020B0604020202090204" pitchFamily="34" charset="0"/>
                <a:hlinkClick r:id="rId2"/>
              </a:rPr>
              <a:t>10.3345/cep.2025.01256</a:t>
            </a:r>
            <a:endParaRPr kumimoji="0" lang="en-US" altLang="zh-CN" sz="9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highlight>
                <a:srgbClr val="000000">
                  <a:alpha val="0"/>
                </a:srgbClr>
              </a:highlight>
              <a:uLnTx/>
              <a:uFillTx/>
              <a:latin typeface="Arial" panose="020B0604020202090204" pitchFamily="34" charset="0"/>
              <a:ea typeface="+mn-ea"/>
              <a:cs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9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highlight>
                <a:srgbClr val="000000">
                  <a:alpha val="0"/>
                </a:srgbClr>
              </a:highlight>
              <a:uLnTx/>
              <a:uFillTx/>
              <a:latin typeface="Arial" panose="020B0604020202090204" pitchFamily="34" charset="0"/>
              <a:ea typeface="+mn-ea"/>
              <a:cs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9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highlight>
                <a:srgbClr val="000000">
                  <a:alpha val="0"/>
                </a:srgbClr>
              </a:highlight>
              <a:uLnTx/>
              <a:uFillTx/>
              <a:latin typeface="Arial" panose="020B0604020202090204" pitchFamily="34" charset="0"/>
              <a:ea typeface="+mn-ea"/>
              <a:cs typeface="Arial" panose="020B0604020202090204" pitchFamily="34" charset="0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9475" y="2181665"/>
            <a:ext cx="2871750" cy="273904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7160" y="2136775"/>
            <a:ext cx="3799205" cy="3031490"/>
          </a:xfrm>
          <a:prstGeom prst="rect">
            <a:avLst/>
          </a:prstGeom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>
            <p:custDataLst>
              <p:tags r:id="rId1"/>
            </p:custDataLst>
          </p:nvPr>
        </p:nvSpPr>
        <p:spPr>
          <a:xfrm>
            <a:off x="7363248" y="6028055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7359015" y="6000115"/>
            <a:ext cx="4683125" cy="720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56235" y="5723890"/>
            <a:ext cx="1586865" cy="949960"/>
          </a:xfrm>
          <a:prstGeom prst="ellipse">
            <a:avLst/>
          </a:prstGeom>
          <a:solidFill>
            <a:srgbClr val="D9EFFB"/>
          </a:solidFill>
          <a:ln>
            <a:solidFill>
              <a:srgbClr val="6EA6DA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线连接符 7"/>
          <p:cNvCxnSpPr/>
          <p:nvPr/>
        </p:nvCxnSpPr>
        <p:spPr>
          <a:xfrm>
            <a:off x="181295" y="1852305"/>
            <a:ext cx="11829428" cy="0"/>
          </a:xfrm>
          <a:prstGeom prst="line">
            <a:avLst/>
          </a:prstGeom>
          <a:noFill/>
          <a:ln w="12700" cap="flat" cmpd="sng" algn="ctr">
            <a:solidFill>
              <a:srgbClr val="053B75"/>
            </a:solidFill>
            <a:prstDash val="solid"/>
          </a:ln>
          <a:effectLst/>
        </p:spPr>
      </p:cxnSp>
      <p:sp>
        <p:nvSpPr>
          <p:cNvPr id="11" name="矩形 10"/>
          <p:cNvSpPr/>
          <p:nvPr/>
        </p:nvSpPr>
        <p:spPr>
          <a:xfrm>
            <a:off x="250335" y="2042806"/>
            <a:ext cx="11678257" cy="3293758"/>
          </a:xfrm>
          <a:prstGeom prst="rect">
            <a:avLst/>
          </a:prstGeom>
          <a:solidFill>
            <a:srgbClr val="D9EFFB"/>
          </a:solidFill>
          <a:ln w="2540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90204" pitchFamily="34" charset="0"/>
              <a:ea typeface="宋体" pitchFamily="2" charset="-122"/>
              <a:cs typeface="Arial" panose="020B0604020202090204" pitchFamily="34" charset="0"/>
            </a:endParaRPr>
          </a:p>
        </p:txBody>
      </p:sp>
      <p:pic>
        <p:nvPicPr>
          <p:cNvPr id="39" name="图片 38" descr="资源 11@4x"/>
          <p:cNvPicPr>
            <a:picLocks noChangeAspect="1"/>
          </p:cNvPicPr>
          <p:nvPr/>
        </p:nvPicPr>
        <p:blipFill>
          <a:blip r:embed="rId7"/>
          <a:srcRect l="15073" b="25491"/>
          <a:stretch>
            <a:fillRect/>
          </a:stretch>
        </p:blipFill>
        <p:spPr>
          <a:xfrm>
            <a:off x="251460" y="2047875"/>
            <a:ext cx="6552565" cy="328866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5587244" y="2266644"/>
            <a:ext cx="410268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053B75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Solutions</a:t>
            </a:r>
            <a:endParaRPr kumimoji="1" lang="en-US" altLang="zh-CN" sz="2800" b="1" dirty="0">
              <a:solidFill>
                <a:srgbClr val="053B75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658183" y="2899421"/>
            <a:ext cx="6095035" cy="222408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90000"/>
              </a:lnSpc>
              <a:buClr>
                <a:srgbClr val="2E75B6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Oral Microbiota and Local Immune Regulation</a:t>
            </a:r>
          </a:p>
          <a:p>
            <a:pPr marL="285750" indent="-285750" fontAlgn="auto">
              <a:lnSpc>
                <a:spcPct val="190000"/>
              </a:lnSpc>
              <a:buClr>
                <a:srgbClr val="2E75B6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Periodontal Health Improvement Support</a:t>
            </a:r>
          </a:p>
          <a:p>
            <a:pPr marL="285750" indent="-285750" fontAlgn="auto">
              <a:lnSpc>
                <a:spcPct val="190000"/>
              </a:lnSpc>
              <a:buClr>
                <a:srgbClr val="2E75B6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Oral Freshness Maintenance</a:t>
            </a:r>
          </a:p>
        </p:txBody>
      </p:sp>
      <p:cxnSp>
        <p:nvCxnSpPr>
          <p:cNvPr id="22" name="直线连接符 13"/>
          <p:cNvCxnSpPr/>
          <p:nvPr/>
        </p:nvCxnSpPr>
        <p:spPr>
          <a:xfrm>
            <a:off x="181278" y="5530259"/>
            <a:ext cx="11829429" cy="0"/>
          </a:xfrm>
          <a:prstGeom prst="line">
            <a:avLst/>
          </a:prstGeom>
          <a:noFill/>
          <a:ln w="12700" cap="flat" cmpd="sng" algn="ctr">
            <a:solidFill>
              <a:srgbClr val="053B75"/>
            </a:solidFill>
            <a:prstDash val="solid"/>
          </a:ln>
          <a:effectLst/>
        </p:spPr>
      </p:cxnSp>
      <p:grpSp>
        <p:nvGrpSpPr>
          <p:cNvPr id="46" name="组合 45"/>
          <p:cNvGrpSpPr/>
          <p:nvPr>
            <p:custDataLst>
              <p:tags r:id="rId2"/>
            </p:custDataLst>
          </p:nvPr>
        </p:nvGrpSpPr>
        <p:grpSpPr>
          <a:xfrm>
            <a:off x="312737" y="5646432"/>
            <a:ext cx="1657985" cy="953135"/>
            <a:chOff x="9159318" y="2154198"/>
            <a:chExt cx="1657985" cy="953135"/>
          </a:xfrm>
        </p:grpSpPr>
        <p:sp>
          <p:nvSpPr>
            <p:cNvPr id="47" name="矩形 46"/>
            <p:cNvSpPr/>
            <p:nvPr>
              <p:custDataLst>
                <p:tags r:id="rId3"/>
              </p:custDataLst>
            </p:nvPr>
          </p:nvSpPr>
          <p:spPr>
            <a:xfrm>
              <a:off x="9159318" y="2154198"/>
              <a:ext cx="1657985" cy="95313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B9BAA"/>
                  </a:solidFill>
                </a14:hiddenFill>
              </a:ext>
            </a:extLst>
          </p:spPr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rgbClr val="053B75"/>
                </a:solidFill>
                <a:latin typeface="Arial" panose="020B0604020202090204" pitchFamily="34" charset="0"/>
                <a:ea typeface="宋体" pitchFamily="2" charset="-122"/>
              </a:endParaRPr>
            </a:p>
          </p:txBody>
        </p:sp>
        <p:sp>
          <p:nvSpPr>
            <p:cNvPr id="48" name="文本框 47"/>
            <p:cNvSpPr txBox="1"/>
            <p:nvPr>
              <p:custDataLst>
                <p:tags r:id="rId4"/>
              </p:custDataLst>
            </p:nvPr>
          </p:nvSpPr>
          <p:spPr>
            <a:xfrm>
              <a:off x="9219008" y="2354223"/>
              <a:ext cx="153098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2400" b="1" dirty="0">
                  <a:solidFill>
                    <a:srgbClr val="053B75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3+</a:t>
              </a:r>
              <a:r>
                <a:rPr kumimoji="1" lang="en-US" altLang="zh-CN" sz="1600" b="1" dirty="0">
                  <a:solidFill>
                    <a:srgbClr val="053B75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 </a:t>
              </a:r>
            </a:p>
            <a:p>
              <a:pPr algn="ctr"/>
              <a:r>
                <a:rPr kumimoji="1" lang="en-US" altLang="zh-CN" sz="1200" b="1" dirty="0">
                  <a:solidFill>
                    <a:srgbClr val="053B75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Clinical Studies</a:t>
              </a:r>
            </a:p>
          </p:txBody>
        </p:sp>
      </p:grpSp>
      <p:sp>
        <p:nvSpPr>
          <p:cNvPr id="50" name="文本框 49"/>
          <p:cNvSpPr txBox="1"/>
          <p:nvPr userDrawn="1"/>
        </p:nvSpPr>
        <p:spPr>
          <a:xfrm>
            <a:off x="3028950" y="1182370"/>
            <a:ext cx="8653145" cy="5835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 b="1">
                <a:solidFill>
                  <a:srgbClr val="000000">
                    <a:lumMod val="65000"/>
                    <a:lumOff val="35000"/>
                  </a:srgbClr>
                </a:solidFill>
              </a:rPr>
              <a:t>Supports oral microbiome balance and local immunity, promotes periodontal health, and helps maintain fresh breath.</a:t>
            </a:r>
          </a:p>
        </p:txBody>
      </p:sp>
      <p:sp>
        <p:nvSpPr>
          <p:cNvPr id="62" name="圆角矩形 61"/>
          <p:cNvSpPr/>
          <p:nvPr userDrawn="1"/>
        </p:nvSpPr>
        <p:spPr>
          <a:xfrm>
            <a:off x="312420" y="203835"/>
            <a:ext cx="3989070" cy="637540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 w="12700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altLang="zh-CN" b="1">
                <a:solidFill>
                  <a:schemeClr val="bg1"/>
                </a:solidFill>
              </a:rPr>
              <a:t>WecPro</a:t>
            </a:r>
            <a:r>
              <a:rPr lang="en-US" altLang="zh-CN" sz="2400" b="1" baseline="30000" dirty="0">
                <a:solidFill>
                  <a:schemeClr val="bg1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®</a:t>
            </a:r>
            <a:r>
              <a:rPr lang="zh-CN" altLang="en-US" b="1">
                <a:solidFill>
                  <a:schemeClr val="bg1"/>
                </a:solidFill>
              </a:rPr>
              <a:t>-</a:t>
            </a:r>
            <a:r>
              <a:rPr lang="en-US" altLang="zh-CN" b="1">
                <a:solidFill>
                  <a:schemeClr val="bg1"/>
                </a:solidFill>
              </a:rPr>
              <a:t>Dental &amp; Oral Health</a:t>
            </a:r>
            <a:endParaRPr lang="zh-CN" altLang="en-US" b="1">
              <a:solidFill>
                <a:schemeClr val="bg1"/>
              </a:solidFill>
            </a:endParaRPr>
          </a:p>
        </p:txBody>
      </p:sp>
      <p:sp>
        <p:nvSpPr>
          <p:cNvPr id="23" name="圆角矩形 22"/>
          <p:cNvSpPr/>
          <p:nvPr userDrawn="1"/>
        </p:nvSpPr>
        <p:spPr>
          <a:xfrm>
            <a:off x="211455" y="1096645"/>
            <a:ext cx="2679700" cy="690880"/>
          </a:xfrm>
          <a:prstGeom prst="roundRect">
            <a:avLst/>
          </a:prstGeom>
          <a:solidFill>
            <a:srgbClr val="6EA6DA"/>
          </a:solidFill>
          <a:ln w="25400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indent="0" algn="ctr">
              <a:buNone/>
            </a:pPr>
            <a:r>
              <a:rPr lang="en-US" altLang="zh-CN" sz="1600" b="1">
                <a:solidFill>
                  <a:srgbClr val="FFFFFF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Designed specifically for </a:t>
            </a:r>
            <a:r>
              <a:rPr lang="en-US" altLang="zh-CN" sz="1600" b="1">
                <a:solidFill>
                  <a:schemeClr val="bg1"/>
                </a:solidFill>
                <a:sym typeface="+mn-ea"/>
              </a:rPr>
              <a:t>Dental &amp; Oral</a:t>
            </a:r>
            <a:r>
              <a:rPr lang="en-US" altLang="zh-CN" sz="1600" b="1">
                <a:solidFill>
                  <a:srgbClr val="FFFFFF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sym typeface="+mn-ea"/>
              </a:rPr>
              <a:t> health </a:t>
            </a:r>
            <a:endParaRPr lang="en-US" altLang="zh-CN" sz="16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5955665" y="5682615"/>
            <a:ext cx="5869305" cy="991235"/>
            <a:chOff x="3427" y="8928"/>
            <a:chExt cx="9243" cy="1561"/>
          </a:xfrm>
        </p:grpSpPr>
        <p:sp>
          <p:nvSpPr>
            <p:cNvPr id="32" name="文本框 31"/>
            <p:cNvSpPr txBox="1"/>
            <p:nvPr/>
          </p:nvSpPr>
          <p:spPr>
            <a:xfrm>
              <a:off x="3427" y="9245"/>
              <a:ext cx="324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1">
                  <a:solidFill>
                    <a:srgbClr val="053B75"/>
                  </a:solidFill>
                  <a:sym typeface="+mn-ea"/>
                </a:rPr>
                <a:t> </a:t>
              </a:r>
              <a:r>
                <a:rPr lang="en-US" altLang="zh-CN" sz="1000" b="1" i="1">
                  <a:solidFill>
                    <a:srgbClr val="053B75"/>
                  </a:solidFill>
                  <a:sym typeface="+mn-ea"/>
                </a:rPr>
                <a:t> </a:t>
              </a: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6801" y="8928"/>
              <a:ext cx="5869" cy="1561"/>
              <a:chOff x="6625" y="9075"/>
              <a:chExt cx="5869" cy="1561"/>
            </a:xfrm>
          </p:grpSpPr>
          <p:sp>
            <p:nvSpPr>
              <p:cNvPr id="35" name="文本框 34"/>
              <p:cNvSpPr txBox="1"/>
              <p:nvPr/>
            </p:nvSpPr>
            <p:spPr>
              <a:xfrm>
                <a:off x="9344" y="9309"/>
                <a:ext cx="3150" cy="12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914400">
                  <a:lnSpc>
                    <a:spcPct val="100000"/>
                  </a:lnSpc>
                </a:pPr>
                <a:r>
                  <a:rPr lang="en-US" altLang="zh-CN" b="1">
                    <a:solidFill>
                      <a:srgbClr val="053B75"/>
                    </a:solidFill>
                    <a:sym typeface="+mn-ea"/>
                  </a:rPr>
                  <a:t>LC86</a:t>
                </a:r>
              </a:p>
              <a:p>
                <a:pPr algn="ctr" defTabSz="914400">
                  <a:lnSpc>
                    <a:spcPct val="100000"/>
                  </a:lnSpc>
                </a:pPr>
                <a:r>
                  <a:rPr kumimoji="1" lang="en-US" altLang="zh-CN" sz="1200" b="1" i="1" dirty="0">
                    <a:solidFill>
                      <a:srgbClr val="001F60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Lacticaseibacillus </a:t>
                </a:r>
              </a:p>
              <a:p>
                <a:pPr algn="ctr" defTabSz="914400">
                  <a:lnSpc>
                    <a:spcPct val="100000"/>
                  </a:lnSpc>
                </a:pPr>
                <a:r>
                  <a:rPr kumimoji="1" lang="en-US" altLang="zh-CN" sz="1200" b="1" i="1" dirty="0">
                    <a:solidFill>
                      <a:srgbClr val="001F60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paracasei</a:t>
                </a:r>
                <a:r>
                  <a:rPr lang="en-US" altLang="zh-CN" sz="1400" i="1">
                    <a:solidFill>
                      <a:srgbClr val="053B75"/>
                    </a:solidFill>
                    <a:sym typeface="+mn-ea"/>
                  </a:rPr>
                  <a:t> </a:t>
                </a:r>
                <a:endParaRPr kumimoji="1" lang="en-US" altLang="zh-CN" sz="1400" b="1" i="1" dirty="0">
                  <a:solidFill>
                    <a:srgbClr val="053B75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endParaRPr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6625" y="9263"/>
                <a:ext cx="2585" cy="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b="1" dirty="0">
                    <a:solidFill>
                      <a:srgbClr val="001F60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LA85</a:t>
                </a:r>
                <a:r>
                  <a:rPr kumimoji="1" lang="en-US" altLang="zh-CN" sz="1200" b="1" i="1" dirty="0">
                    <a:solidFill>
                      <a:srgbClr val="053B75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 </a:t>
                </a:r>
              </a:p>
              <a:p>
                <a:pPr algn="ctr"/>
                <a:r>
                  <a:rPr kumimoji="1" lang="en-US" altLang="zh-CN" sz="1400" b="1" i="1" dirty="0">
                    <a:solidFill>
                      <a:srgbClr val="001F60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Lactobacillus acidophilus</a:t>
                </a:r>
                <a:r>
                  <a:rPr kumimoji="1" lang="en-US" altLang="zh-CN" sz="1600" dirty="0">
                    <a:solidFill>
                      <a:srgbClr val="001F60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 </a:t>
                </a:r>
                <a:endParaRPr kumimoji="1" lang="en-US" altLang="zh-CN" sz="1600" b="1" i="1" dirty="0">
                  <a:solidFill>
                    <a:srgbClr val="001F60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endParaRPr>
              </a:p>
            </p:txBody>
          </p:sp>
          <p:sp>
            <p:nvSpPr>
              <p:cNvPr id="43" name="椭圆 42"/>
              <p:cNvSpPr/>
              <p:nvPr/>
            </p:nvSpPr>
            <p:spPr>
              <a:xfrm>
                <a:off x="6702" y="9140"/>
                <a:ext cx="2499" cy="1496"/>
              </a:xfrm>
              <a:prstGeom prst="ellipse">
                <a:avLst/>
              </a:prstGeom>
              <a:noFill/>
              <a:ln>
                <a:solidFill>
                  <a:srgbClr val="053B75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</a:extLst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53B75"/>
                  </a:solidFill>
                </a:endParaRPr>
              </a:p>
            </p:txBody>
          </p:sp>
          <p:sp>
            <p:nvSpPr>
              <p:cNvPr id="44" name="椭圆 43"/>
              <p:cNvSpPr/>
              <p:nvPr/>
            </p:nvSpPr>
            <p:spPr>
              <a:xfrm>
                <a:off x="9658" y="9075"/>
                <a:ext cx="2499" cy="1496"/>
              </a:xfrm>
              <a:prstGeom prst="ellipse">
                <a:avLst/>
              </a:prstGeom>
              <a:noFill/>
              <a:ln>
                <a:solidFill>
                  <a:srgbClr val="053B75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</a:extLst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53B75"/>
                  </a:solidFill>
                </a:endParaRPr>
              </a:p>
            </p:txBody>
          </p:sp>
        </p:grpSp>
      </p:grpSp>
      <p:sp>
        <p:nvSpPr>
          <p:cNvPr id="41" name="椭圆 40"/>
          <p:cNvSpPr/>
          <p:nvPr/>
        </p:nvSpPr>
        <p:spPr>
          <a:xfrm>
            <a:off x="6269990" y="5723890"/>
            <a:ext cx="1586865" cy="949960"/>
          </a:xfrm>
          <a:prstGeom prst="ellipse">
            <a:avLst/>
          </a:prstGeom>
          <a:noFill/>
          <a:ln>
            <a:solidFill>
              <a:srgbClr val="053B75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53B75"/>
              </a:solidFill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188710" y="5846445"/>
            <a:ext cx="1768475" cy="798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>
                <a:solidFill>
                  <a:srgbClr val="001F60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LS97</a:t>
            </a:r>
            <a:endParaRPr lang="zh-CN" altLang="en-US"/>
          </a:p>
          <a:p>
            <a:pPr algn="ctr"/>
            <a:r>
              <a:rPr kumimoji="1" lang="en-US" altLang="zh-CN" sz="1400" b="1" i="1" dirty="0">
                <a:solidFill>
                  <a:srgbClr val="001F60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Ligilactobacillus salivarius</a:t>
            </a:r>
            <a:r>
              <a:rPr kumimoji="1" lang="en-US" altLang="zh-CN" sz="1400" b="1" dirty="0">
                <a:solidFill>
                  <a:srgbClr val="001F60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596900"/>
            <a:ext cx="8291830" cy="402590"/>
            <a:chOff x="400" y="1014"/>
            <a:chExt cx="13058" cy="634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954" y="1014"/>
              <a:ext cx="10504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Oral Microbiota and Local Immune Regulation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350770"/>
            <a:ext cx="11179810" cy="2035175"/>
          </a:xfrm>
          <a:prstGeom prst="roundRect">
            <a:avLst>
              <a:gd name="adj" fmla="val 6306"/>
            </a:avLst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5191917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053B75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053B75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620260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43599" y="1296853"/>
            <a:ext cx="6481445" cy="100856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</a:pPr>
            <a:r>
              <a:rPr kumimoji="1" lang="en-US" altLang="zh-CN" sz="1200" i="1" dirty="0">
                <a:solidFill>
                  <a:srgbClr val="001F60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Ligilactobacillus salivarius</a:t>
            </a:r>
            <a:r>
              <a:rPr kumimoji="1" lang="en-US" altLang="zh-CN" sz="1200" b="1" dirty="0">
                <a:solidFill>
                  <a:srgbClr val="001F60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LS97; </a:t>
            </a:r>
          </a:p>
          <a:p>
            <a:pPr>
              <a:lnSpc>
                <a:spcPct val="130000"/>
              </a:lnSpc>
            </a:pPr>
            <a:r>
              <a:rPr kumimoji="1" lang="en-US" altLang="zh-CN" sz="1200" i="1" dirty="0">
                <a:solidFill>
                  <a:srgbClr val="001F60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Lactobacillus acidophilus</a:t>
            </a:r>
            <a:r>
              <a:rPr kumimoji="1" lang="en-US" altLang="zh-CN" sz="1200" dirty="0">
                <a:solidFill>
                  <a:srgbClr val="001F60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kumimoji="1" lang="en-US" altLang="zh-CN" sz="1200" b="1" dirty="0">
                <a:solidFill>
                  <a:srgbClr val="001F60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LA85;</a:t>
            </a:r>
          </a:p>
          <a:p>
            <a:pPr>
              <a:lnSpc>
                <a:spcPct val="130000"/>
              </a:lnSpc>
            </a:pPr>
            <a:r>
              <a:rPr kumimoji="1" lang="en-US" altLang="zh-CN" sz="1200" i="1" dirty="0">
                <a:solidFill>
                  <a:srgbClr val="001F60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Lacticaseibacillus paracasei </a:t>
            </a:r>
            <a:r>
              <a:rPr kumimoji="1" lang="en-US" altLang="zh-CN" sz="1200" b="1" dirty="0">
                <a:solidFill>
                  <a:srgbClr val="001F60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LC86</a:t>
            </a:r>
          </a:p>
          <a:p>
            <a:pPr>
              <a:lnSpc>
                <a:spcPct val="150000"/>
              </a:lnSpc>
            </a:pPr>
            <a:endParaRPr kumimoji="1" lang="en-US" altLang="zh-CN" sz="1200" b="1" dirty="0">
              <a:solidFill>
                <a:srgbClr val="001F60"/>
              </a:solidFill>
              <a:latin typeface="Arial" panose="020B0604020202090204" pitchFamily="34" charset="0"/>
              <a:cs typeface="Arial" panose="020B0604020202090204" pitchFamily="34" charset="0"/>
              <a:sym typeface="+mn-ea"/>
            </a:endParaRPr>
          </a:p>
        </p:txBody>
      </p:sp>
      <p:grpSp>
        <p:nvGrpSpPr>
          <p:cNvPr id="18" name="组合 17"/>
          <p:cNvGrpSpPr/>
          <p:nvPr userDrawn="1"/>
        </p:nvGrpSpPr>
        <p:grpSpPr>
          <a:xfrm>
            <a:off x="8791575" y="3121025"/>
            <a:ext cx="2490470" cy="847090"/>
            <a:chOff x="13645" y="4359"/>
            <a:chExt cx="3922" cy="1334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组合 20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22" name="直接连接符 21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5" name="直接连接符 24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25"/>
          <p:cNvSpPr txBox="1"/>
          <p:nvPr/>
        </p:nvSpPr>
        <p:spPr>
          <a:xfrm>
            <a:off x="703580" y="3002280"/>
            <a:ext cx="732155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Improves oral microbiota composition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Strengthens oral immune defense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Improves the oral microenvironment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791575" y="278384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3 Strains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791575" y="316420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836930" y="2609850"/>
            <a:ext cx="21729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graphicFrame>
        <p:nvGraphicFramePr>
          <p:cNvPr id="37" name="表格 36"/>
          <p:cNvGraphicFramePr/>
          <p:nvPr userDrawn="1">
            <p:custDataLst>
              <p:tags r:id="rId2"/>
            </p:custDataLst>
          </p:nvPr>
        </p:nvGraphicFramePr>
        <p:xfrm>
          <a:off x="703580" y="5621443"/>
          <a:ext cx="5404485" cy="3371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50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393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7185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900" dirty="0">
                          <a:solidFill>
                            <a:srgbClr val="001F60"/>
                          </a:solidFill>
                          <a:effectLst/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LS97+LA85+LC86</a:t>
                      </a:r>
                      <a:r>
                        <a:rPr lang="en-US" altLang="zh-CN" sz="900" b="0" dirty="0">
                          <a:solidFill>
                            <a:srgbClr val="001F60"/>
                          </a:solidFill>
                          <a:effectLst/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</a:t>
                      </a:r>
                      <a:r>
                        <a:rPr lang="zh-CN" altLang="en-US" sz="900" b="0" dirty="0">
                          <a:solidFill>
                            <a:srgbClr val="001F60"/>
                          </a:solidFill>
                          <a:effectLst/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ChiCTR2300074088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791628" y="3628989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  <p:pic>
        <p:nvPicPr>
          <p:cNvPr id="2" name="图片 1" descr="将图片变清晰"/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1890395" y="666750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>
            <p:custDataLst>
              <p:tags r:id="rId1"/>
            </p:custDataLst>
          </p:nvPr>
        </p:nvSpPr>
        <p:spPr>
          <a:xfrm>
            <a:off x="7363248" y="6028055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" name="组合 39"/>
          <p:cNvGrpSpPr/>
          <p:nvPr/>
        </p:nvGrpSpPr>
        <p:grpSpPr>
          <a:xfrm>
            <a:off x="543560" y="584200"/>
            <a:ext cx="9109710" cy="704850"/>
            <a:chOff x="400" y="994"/>
            <a:chExt cx="14346" cy="1110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953" y="994"/>
              <a:ext cx="11793" cy="1110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Oral Microbiota and Local Immune Regulation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圆角矩形 74"/>
          <p:cNvSpPr/>
          <p:nvPr/>
        </p:nvSpPr>
        <p:spPr>
          <a:xfrm>
            <a:off x="543599" y="1484019"/>
            <a:ext cx="3665393" cy="4838065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rgbClr val="00B0F0">
                <a:alpha val="5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985943" y="1563606"/>
            <a:ext cx="278066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b="1" noProof="0" dirty="0">
                <a:ln>
                  <a:noFill/>
                </a:ln>
                <a:solidFill>
                  <a:srgbClr val="053B75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053B75"/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Calibri" panose="020F0502020204030204" charset="0"/>
            </a:endParaRPr>
          </a:p>
        </p:txBody>
      </p:sp>
      <p:sp>
        <p:nvSpPr>
          <p:cNvPr id="7" name="圆角矩形 6"/>
          <p:cNvSpPr/>
          <p:nvPr>
            <p:custDataLst>
              <p:tags r:id="rId2"/>
            </p:custDataLst>
          </p:nvPr>
        </p:nvSpPr>
        <p:spPr>
          <a:xfrm>
            <a:off x="4393777" y="4123055"/>
            <a:ext cx="7428230" cy="2527935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16" name="圆角矩形 15"/>
          <p:cNvSpPr/>
          <p:nvPr>
            <p:custDataLst>
              <p:tags r:id="rId3"/>
            </p:custDataLst>
          </p:nvPr>
        </p:nvSpPr>
        <p:spPr>
          <a:xfrm>
            <a:off x="4393777" y="1305560"/>
            <a:ext cx="7428230" cy="2548255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8" name="组合 7"/>
          <p:cNvGrpSpPr/>
          <p:nvPr>
            <p:custDataLst>
              <p:tags r:id="rId4"/>
            </p:custDataLst>
          </p:nvPr>
        </p:nvGrpSpPr>
        <p:grpSpPr>
          <a:xfrm>
            <a:off x="4440767" y="1310640"/>
            <a:ext cx="983615" cy="337185"/>
            <a:chOff x="6869" y="1786"/>
            <a:chExt cx="1549" cy="531"/>
          </a:xfrm>
        </p:grpSpPr>
        <p:sp>
          <p:nvSpPr>
            <p:cNvPr id="9" name="文本框 8"/>
            <p:cNvSpPr txBox="1"/>
            <p:nvPr>
              <p:custDataLst>
                <p:tags r:id="rId16"/>
              </p:custDataLst>
            </p:nvPr>
          </p:nvSpPr>
          <p:spPr>
            <a:xfrm>
              <a:off x="6869" y="1786"/>
              <a:ext cx="1549" cy="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8 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weeks</a:t>
              </a:r>
            </a:p>
          </p:txBody>
        </p:sp>
        <p:sp>
          <p:nvSpPr>
            <p:cNvPr id="10" name="圆角矩形 9"/>
            <p:cNvSpPr/>
            <p:nvPr>
              <p:custDataLst>
                <p:tags r:id="rId17"/>
              </p:custDataLst>
            </p:nvPr>
          </p:nvSpPr>
          <p:spPr>
            <a:xfrm>
              <a:off x="6928" y="1828"/>
              <a:ext cx="1483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>
            <p:custDataLst>
              <p:tags r:id="rId5"/>
            </p:custDataLst>
          </p:nvPr>
        </p:nvGrpSpPr>
        <p:grpSpPr>
          <a:xfrm>
            <a:off x="4690957" y="1843405"/>
            <a:ext cx="4389967" cy="1853353"/>
            <a:chOff x="6096000" y="1173124"/>
            <a:chExt cx="5258468" cy="2442342"/>
          </a:xfrm>
        </p:grpSpPr>
        <p:pic>
          <p:nvPicPr>
            <p:cNvPr id="19" name="图片 18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 rotWithShape="1">
            <a:blip r:embed="rId19" cstate="email"/>
            <a:srcRect/>
            <a:stretch>
              <a:fillRect/>
            </a:stretch>
          </p:blipFill>
          <p:spPr>
            <a:xfrm>
              <a:off x="8761212" y="1173124"/>
              <a:ext cx="2593256" cy="2442043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 rotWithShape="1">
            <a:blip r:embed="rId20" cstate="email"/>
            <a:srcRect/>
            <a:stretch>
              <a:fillRect/>
            </a:stretch>
          </p:blipFill>
          <p:spPr>
            <a:xfrm>
              <a:off x="6096000" y="1173423"/>
              <a:ext cx="2535100" cy="2442043"/>
            </a:xfrm>
            <a:prstGeom prst="rect">
              <a:avLst/>
            </a:prstGeom>
          </p:spPr>
        </p:pic>
      </p:grp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5601248" y="1439034"/>
            <a:ext cx="4690844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levated oral salivary IgA and acetic acid levels</a:t>
            </a:r>
          </a:p>
        </p:txBody>
      </p:sp>
      <p:pic>
        <p:nvPicPr>
          <p:cNvPr id="25" name="图片 24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21"/>
          <a:stretch>
            <a:fillRect/>
          </a:stretch>
        </p:blipFill>
        <p:spPr>
          <a:xfrm>
            <a:off x="4799542" y="4570730"/>
            <a:ext cx="5020945" cy="2035175"/>
          </a:xfrm>
          <a:prstGeom prst="rect">
            <a:avLst/>
          </a:prstGeom>
        </p:spPr>
      </p:pic>
      <p:sp>
        <p:nvSpPr>
          <p:cNvPr id="26" name="文本框 25"/>
          <p:cNvSpPr txBox="1"/>
          <p:nvPr>
            <p:custDataLst>
              <p:tags r:id="rId8"/>
            </p:custDataLst>
          </p:nvPr>
        </p:nvSpPr>
        <p:spPr>
          <a:xfrm>
            <a:off x="5601283" y="4157342"/>
            <a:ext cx="4447236" cy="33343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mproved Oral microbial diversity</a:t>
            </a:r>
          </a:p>
        </p:txBody>
      </p:sp>
      <p:sp>
        <p:nvSpPr>
          <p:cNvPr id="14" name="文本框 13"/>
          <p:cNvSpPr txBox="1"/>
          <p:nvPr>
            <p:custDataLst>
              <p:tags r:id="rId9"/>
            </p:custDataLst>
          </p:nvPr>
        </p:nvSpPr>
        <p:spPr>
          <a:xfrm>
            <a:off x="9711330" y="1877536"/>
            <a:ext cx="1926294" cy="17060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20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Intervention group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showed </a:t>
            </a: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higher levels of salivary IgA and beneficial short-chain fatty acids.</a:t>
            </a:r>
            <a:endParaRPr kumimoji="1" lang="zh-CN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15" name="文本框 14"/>
          <p:cNvSpPr txBox="1"/>
          <p:nvPr>
            <p:custDataLst>
              <p:tags r:id="rId10"/>
            </p:custDataLst>
          </p:nvPr>
        </p:nvSpPr>
        <p:spPr>
          <a:xfrm>
            <a:off x="9820443" y="4570789"/>
            <a:ext cx="1901190" cy="1954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zh-CN" sz="1200" b="1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T</a:t>
            </a: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he oral microbiota α‑diversity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 in the probiotic group </a:t>
            </a: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remained higher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, and the overall microbiota structure did not undergo significant alteration.</a:t>
            </a:r>
          </a:p>
          <a:p>
            <a:endParaRPr kumimoji="1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18" name="组合 17"/>
          <p:cNvGrpSpPr/>
          <p:nvPr>
            <p:custDataLst>
              <p:tags r:id="rId11"/>
            </p:custDataLst>
          </p:nvPr>
        </p:nvGrpSpPr>
        <p:grpSpPr>
          <a:xfrm>
            <a:off x="4393777" y="4130675"/>
            <a:ext cx="983615" cy="337185"/>
            <a:chOff x="6869" y="1786"/>
            <a:chExt cx="1549" cy="531"/>
          </a:xfrm>
        </p:grpSpPr>
        <p:sp>
          <p:nvSpPr>
            <p:cNvPr id="27" name="文本框 26"/>
            <p:cNvSpPr txBox="1"/>
            <p:nvPr>
              <p:custDataLst>
                <p:tags r:id="rId12"/>
              </p:custDataLst>
            </p:nvPr>
          </p:nvSpPr>
          <p:spPr>
            <a:xfrm>
              <a:off x="6869" y="1786"/>
              <a:ext cx="1549" cy="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8 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90204" pitchFamily="34" charset="0"/>
                  <a:ea typeface="黑体" panose="02010609060101010101" charset="-122"/>
                  <a:cs typeface="Arial" panose="020B0604020202090204" pitchFamily="34" charset="0"/>
                </a:rPr>
                <a:t>weeks</a:t>
              </a:r>
            </a:p>
          </p:txBody>
        </p:sp>
        <p:sp>
          <p:nvSpPr>
            <p:cNvPr id="28" name="圆角矩形 27"/>
            <p:cNvSpPr/>
            <p:nvPr>
              <p:custDataLst>
                <p:tags r:id="rId13"/>
              </p:custDataLst>
            </p:nvPr>
          </p:nvSpPr>
          <p:spPr>
            <a:xfrm>
              <a:off x="6928" y="1828"/>
              <a:ext cx="1483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543560" y="1865630"/>
            <a:ext cx="3382010" cy="34766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285750" algn="l" defTabSz="914400" rtl="0" fontAlgn="auto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Enhanced oral immune defense and significantly increase salivary IgA levels.</a:t>
            </a:r>
          </a:p>
          <a:p>
            <a:pPr marL="285750" marR="0" lvl="0" indent="-285750" algn="l" defTabSz="914400" rtl="0" fontAlgn="auto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Supported a healthy oral microenvironment and increases the levels of beneficial short-chain fatty acids (such as acetate and propionate).</a:t>
            </a:r>
          </a:p>
          <a:p>
            <a:pPr marL="285750" marR="0" lvl="0" indent="-285750" algn="l" defTabSz="914400" rtl="0" fontAlgn="auto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Promoted oral microbiota balance and enhanced microbial diversity, and reduced the population of certain potentially harmful bacteria.</a:t>
            </a:r>
          </a:p>
        </p:txBody>
      </p:sp>
      <p:pic>
        <p:nvPicPr>
          <p:cNvPr id="6" name="图片 5" descr="将图片变清晰"/>
          <p:cNvPicPr>
            <a:picLocks noChangeAspect="1"/>
          </p:cNvPicPr>
          <p:nvPr/>
        </p:nvPicPr>
        <p:blipFill>
          <a:blip r:embed="rId22">
            <a:grayscl/>
          </a:blip>
          <a:stretch>
            <a:fillRect/>
          </a:stretch>
        </p:blipFill>
        <p:spPr>
          <a:xfrm>
            <a:off x="1877695" y="664210"/>
            <a:ext cx="269875" cy="269875"/>
          </a:xfrm>
          <a:prstGeom prst="rect">
            <a:avLst/>
          </a:prstGeom>
        </p:spPr>
      </p:pic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7898765" cy="706755"/>
            <a:chOff x="400" y="1020"/>
            <a:chExt cx="12439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504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Periodontal Health Improvement Support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350770"/>
            <a:ext cx="11179810" cy="2035175"/>
          </a:xfrm>
          <a:prstGeom prst="roundRect">
            <a:avLst>
              <a:gd name="adj" fmla="val 6306"/>
            </a:avLst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5191917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053B75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053B75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620260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17898" y="1219831"/>
            <a:ext cx="6481445" cy="13354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i="1">
                <a:solidFill>
                  <a:srgbClr val="053B75"/>
                </a:solidFill>
                <a:latin typeface="Arial Italic" panose="020B0604020202090204" charset="0"/>
                <a:cs typeface="Arial Italic" panose="020B0604020202090204" charset="0"/>
                <a:sym typeface="+mn-ea"/>
              </a:rPr>
              <a:t>Ligilactobacillus salivarius</a:t>
            </a:r>
            <a:r>
              <a:rPr lang="en-US" altLang="zh-CN" sz="1200">
                <a:solidFill>
                  <a:srgbClr val="053B75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053B75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LS97; </a:t>
            </a:r>
          </a:p>
          <a:p>
            <a:pPr>
              <a:lnSpc>
                <a:spcPct val="150000"/>
              </a:lnSpc>
            </a:pPr>
            <a:r>
              <a:rPr lang="en-US" altLang="zh-CN" sz="1200" i="1">
                <a:solidFill>
                  <a:srgbClr val="053B75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Lactobacillus acidophilus </a:t>
            </a:r>
            <a:r>
              <a:rPr lang="en-US" altLang="zh-CN" sz="1200" b="1">
                <a:solidFill>
                  <a:srgbClr val="053B75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LA85;</a:t>
            </a:r>
          </a:p>
          <a:p>
            <a:pPr>
              <a:lnSpc>
                <a:spcPct val="150000"/>
              </a:lnSpc>
            </a:pPr>
            <a:r>
              <a:rPr kumimoji="1" lang="en-US" altLang="zh-CN" sz="1200" i="1" dirty="0">
                <a:solidFill>
                  <a:srgbClr val="053B75"/>
                </a:solidFill>
                <a:latin typeface="Arial Italic" panose="020B0604020202090204" charset="0"/>
                <a:cs typeface="Arial Italic" panose="020B0604020202090204" charset="0"/>
                <a:sym typeface="+mn-ea"/>
              </a:rPr>
              <a:t>Lacticaseibacillus paracasei</a:t>
            </a:r>
            <a:r>
              <a:rPr kumimoji="1" lang="en-US" altLang="zh-CN" sz="1200" b="1" dirty="0">
                <a:solidFill>
                  <a:srgbClr val="053B75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LC86</a:t>
            </a:r>
          </a:p>
        </p:txBody>
      </p:sp>
      <p:grpSp>
        <p:nvGrpSpPr>
          <p:cNvPr id="18" name="组合 17"/>
          <p:cNvGrpSpPr/>
          <p:nvPr userDrawn="1"/>
        </p:nvGrpSpPr>
        <p:grpSpPr>
          <a:xfrm>
            <a:off x="8791575" y="3121025"/>
            <a:ext cx="2490470" cy="847090"/>
            <a:chOff x="13645" y="4359"/>
            <a:chExt cx="3922" cy="1334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组合 20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22" name="直接连接符 21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5" name="直接连接符 24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25"/>
          <p:cNvSpPr txBox="1"/>
          <p:nvPr/>
        </p:nvSpPr>
        <p:spPr>
          <a:xfrm>
            <a:off x="703580" y="3002915"/>
            <a:ext cx="7321550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Enhances oral mucosal immune defense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Reduces probing pocket depth</a:t>
            </a: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Improves gingival bleeding and inflammation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8791575" y="278384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3 Strains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791575" y="316420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836930" y="2610485"/>
            <a:ext cx="21729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graphicFrame>
        <p:nvGraphicFramePr>
          <p:cNvPr id="37" name="表格 36"/>
          <p:cNvGraphicFramePr/>
          <p:nvPr userDrawn="1">
            <p:custDataLst>
              <p:tags r:id="rId2"/>
            </p:custDataLst>
          </p:nvPr>
        </p:nvGraphicFramePr>
        <p:xfrm>
          <a:off x="377825" y="5610860"/>
          <a:ext cx="4016375" cy="3371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515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718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altLang="zh-CN" sz="900" b="0" dirty="0">
                        <a:solidFill>
                          <a:srgbClr val="053B75"/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altLang="zh-CN" sz="900" b="1" dirty="0">
                          <a:solidFill>
                            <a:srgbClr val="053B75"/>
                          </a:solidFill>
                          <a:latin typeface="Arial Bold" panose="020B0604020202090204" charset="0"/>
                          <a:ea typeface="微软雅黑" panose="020B0503020204020204" charset="-122"/>
                          <a:cs typeface="Arial Bold" panose="020B0604020202090204" charset="0"/>
                          <a:sym typeface="+mn-ea"/>
                        </a:rPr>
                        <a:t>LS97+LA85+LC86</a:t>
                      </a:r>
                      <a:r>
                        <a:rPr lang="en-US" altLang="zh-CN" sz="900" b="0" dirty="0">
                          <a:solidFill>
                            <a:srgbClr val="053B75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ChiCTR2300074108</a:t>
                      </a:r>
                    </a:p>
                    <a:p>
                      <a:pPr marL="0" algn="l" defTabSz="914400" rtl="0" eaLnBrk="1" fontAlgn="ctr" latinLnBrk="0" hangingPunct="1"/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791628" y="3628989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圆角矩形 5"/>
          <p:cNvSpPr/>
          <p:nvPr/>
        </p:nvSpPr>
        <p:spPr>
          <a:xfrm>
            <a:off x="7439234" y="1541691"/>
            <a:ext cx="4114851" cy="3491114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4173881" y="1484019"/>
            <a:ext cx="2906853" cy="3491114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7712075" cy="398780"/>
            <a:chOff x="400" y="1020"/>
            <a:chExt cx="12145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210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Periodontal Health Improvement Support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圆角矩形 74"/>
          <p:cNvSpPr/>
          <p:nvPr/>
        </p:nvSpPr>
        <p:spPr>
          <a:xfrm>
            <a:off x="543599" y="1484019"/>
            <a:ext cx="3271520" cy="4488815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rgbClr val="00B0F0">
                <a:alpha val="5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728384" y="1701189"/>
            <a:ext cx="278066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b="1" noProof="0" dirty="0">
                <a:ln>
                  <a:noFill/>
                </a:ln>
                <a:solidFill>
                  <a:srgbClr val="053B75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053B75"/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Calibri" panose="020F05020202040302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37579" y="2171089"/>
            <a:ext cx="3002280" cy="33140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285750" algn="l" defTabSz="914400" rtl="0" fontAlgn="auto">
              <a:lnSpc>
                <a:spcPct val="14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increased salivary IgA levels in individuals with periodontitis</a:t>
            </a:r>
          </a:p>
          <a:p>
            <a:pPr marL="285750" marR="0" lvl="0" indent="-285750" algn="l" defTabSz="914400" rtl="0" fontAlgn="auto">
              <a:lnSpc>
                <a:spcPct val="14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Reduced probing pocket depth and lowers bleeding on probing index</a:t>
            </a:r>
          </a:p>
          <a:p>
            <a:pPr marL="285750" marR="0" lvl="0" indent="-285750" algn="l" defTabSz="914400" rtl="0" fontAlgn="auto">
              <a:lnSpc>
                <a:spcPct val="14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Dual effects on immune defense and tissue inflammation, providing a scientific, microbiota-based solution for periodontal health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4017644" y="1559746"/>
            <a:ext cx="3271520" cy="369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600" b="1" dirty="0">
                <a:solidFill>
                  <a:srgbClr val="404040"/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</a:rPr>
              <a:t>Enhanced immune function </a:t>
            </a:r>
          </a:p>
          <a:p>
            <a:pPr algn="ctr"/>
            <a:endParaRPr lang="en-US" altLang="zh-CN" sz="1600" b="1" dirty="0">
              <a:solidFill>
                <a:srgbClr val="404040"/>
              </a:solidFill>
              <a:latin typeface="Arial Bold" panose="020B0604020202090204" charset="0"/>
              <a:ea typeface="黑体" panose="02010609060101010101" charset="-122"/>
              <a:cs typeface="Arial Bold" panose="020B06040202020902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266054" y="5216863"/>
            <a:ext cx="7137967" cy="65024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lvl="0">
              <a:lnSpc>
                <a:spcPct val="140000"/>
              </a:lnSpc>
              <a:defRPr/>
            </a:pPr>
            <a:r>
              <a:rPr lang="en-US" altLang="zh-CN" sz="1400" dirty="0">
                <a:solidFill>
                  <a:prstClr val="black"/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Probiotic intervention significantly </a:t>
            </a:r>
            <a:r>
              <a:rPr lang="en-US" altLang="zh-CN" sz="1400" b="1" dirty="0">
                <a:solidFill>
                  <a:prstClr val="black"/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increased salivary IgA levels, reduced probing pocket depth (PD) and bleeding on probing (BOP) values</a:t>
            </a:r>
            <a:r>
              <a:rPr lang="en-US" altLang="zh-CN" sz="1400" dirty="0">
                <a:solidFill>
                  <a:prstClr val="black"/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. </a:t>
            </a: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3251" y="2171019"/>
            <a:ext cx="2438611" cy="2786113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0588" y="2270876"/>
            <a:ext cx="2371550" cy="2780017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4246" y="2270876"/>
            <a:ext cx="2517866" cy="2780017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995775" y="1559746"/>
            <a:ext cx="300164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1600" b="1" dirty="0">
                <a:solidFill>
                  <a:srgbClr val="404040"/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  <a:sym typeface="+mn-ea"/>
              </a:rPr>
              <a:t>Alleviation of periodontal inflammation symptoms</a:t>
            </a: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543560" y="600710"/>
            <a:ext cx="7898765" cy="706755"/>
            <a:chOff x="400" y="1020"/>
            <a:chExt cx="12439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504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Oral Freshness Maintenance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350770"/>
            <a:ext cx="11179810" cy="2035175"/>
          </a:xfrm>
          <a:prstGeom prst="roundRect">
            <a:avLst>
              <a:gd name="adj" fmla="val 6306"/>
            </a:avLst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5191917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053B75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053B75"/>
              </a:solidFill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620260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Scientific Support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836896" y="1168396"/>
            <a:ext cx="6481445" cy="13354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i="1">
                <a:solidFill>
                  <a:srgbClr val="053B75"/>
                </a:solidFill>
                <a:latin typeface="Arial Italic" panose="020B0604020202090204" charset="0"/>
                <a:cs typeface="Arial Italic" panose="020B0604020202090204" charset="0"/>
                <a:sym typeface="+mn-ea"/>
              </a:rPr>
              <a:t>Ligilactobacillus salivarius</a:t>
            </a:r>
            <a:r>
              <a:rPr lang="en-US" altLang="zh-CN" sz="1200">
                <a:solidFill>
                  <a:srgbClr val="053B75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053B75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LS97; </a:t>
            </a:r>
          </a:p>
          <a:p>
            <a:pPr>
              <a:lnSpc>
                <a:spcPct val="150000"/>
              </a:lnSpc>
            </a:pPr>
            <a:r>
              <a:rPr lang="en-US" altLang="zh-CN" sz="1200" i="1">
                <a:solidFill>
                  <a:srgbClr val="053B75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Lactobacillus acidophilus </a:t>
            </a:r>
            <a:r>
              <a:rPr lang="en-US" altLang="zh-CN" sz="1200" b="1">
                <a:solidFill>
                  <a:srgbClr val="053B75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LA85;</a:t>
            </a:r>
          </a:p>
          <a:p>
            <a:pPr>
              <a:lnSpc>
                <a:spcPct val="150000"/>
              </a:lnSpc>
            </a:pPr>
            <a:r>
              <a:rPr kumimoji="1" lang="en-US" altLang="zh-CN" sz="1200" i="1" dirty="0">
                <a:solidFill>
                  <a:srgbClr val="053B75"/>
                </a:solidFill>
                <a:latin typeface="Arial Italic" panose="020B0604020202090204" charset="0"/>
                <a:cs typeface="Arial Italic" panose="020B0604020202090204" charset="0"/>
                <a:sym typeface="+mn-ea"/>
              </a:rPr>
              <a:t>Lacticaseibacillus paracasei</a:t>
            </a:r>
            <a:r>
              <a:rPr kumimoji="1" lang="en-US" altLang="zh-CN" sz="1200" b="1" dirty="0">
                <a:solidFill>
                  <a:srgbClr val="053B75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LC86</a:t>
            </a:r>
          </a:p>
        </p:txBody>
      </p:sp>
      <p:grpSp>
        <p:nvGrpSpPr>
          <p:cNvPr id="18" name="组合 17"/>
          <p:cNvGrpSpPr/>
          <p:nvPr userDrawn="1"/>
        </p:nvGrpSpPr>
        <p:grpSpPr>
          <a:xfrm>
            <a:off x="8791575" y="3121025"/>
            <a:ext cx="2490470" cy="847090"/>
            <a:chOff x="13645" y="4359"/>
            <a:chExt cx="3922" cy="1334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组合 20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22" name="直接连接符 21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5" name="直接连接符 24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文本框 26"/>
          <p:cNvSpPr txBox="1"/>
          <p:nvPr/>
        </p:nvSpPr>
        <p:spPr>
          <a:xfrm>
            <a:off x="8791575" y="278384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3 Strains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791575" y="316420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Optional  Excipients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836930" y="2446655"/>
            <a:ext cx="21729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Functionality</a:t>
            </a:r>
          </a:p>
        </p:txBody>
      </p:sp>
      <p:graphicFrame>
        <p:nvGraphicFramePr>
          <p:cNvPr id="37" name="表格 36"/>
          <p:cNvGraphicFramePr/>
          <p:nvPr userDrawn="1">
            <p:custDataLst>
              <p:tags r:id="rId2"/>
            </p:custDataLst>
          </p:nvPr>
        </p:nvGraphicFramePr>
        <p:xfrm>
          <a:off x="377825" y="5610860"/>
          <a:ext cx="4016375" cy="3371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515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718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altLang="zh-CN" sz="900" b="0" dirty="0">
                        <a:solidFill>
                          <a:schemeClr val="tx1"/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altLang="zh-CN" sz="900" b="1" dirty="0">
                          <a:solidFill>
                            <a:srgbClr val="053B75"/>
                          </a:solidFill>
                          <a:latin typeface="Arial Bold" panose="020B0604020202090204" charset="0"/>
                          <a:ea typeface="微软雅黑" panose="020B0503020204020204" charset="-122"/>
                          <a:cs typeface="Arial Bold" panose="020B0604020202090204" charset="0"/>
                          <a:sym typeface="+mn-ea"/>
                        </a:rPr>
                        <a:t>LS97+LA85+LC86</a:t>
                      </a:r>
                      <a:r>
                        <a:rPr lang="en-US" altLang="zh-CN" sz="900" b="0" dirty="0">
                          <a:solidFill>
                            <a:srgbClr val="053B75"/>
                          </a:solidFill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: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90204" pitchFamily="34" charset="0"/>
                          <a:ea typeface="微软雅黑" panose="020B0503020204020204" charset="-122"/>
                          <a:cs typeface="Arial" panose="020B0604020202090204" pitchFamily="34" charset="0"/>
                          <a:sym typeface="+mn-ea"/>
                        </a:rPr>
                        <a:t>ChiCTR2400080658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  <a:p>
                      <a:pPr marL="0" algn="l" defTabSz="914400" rtl="0" eaLnBrk="1" fontAlgn="ctr" latinLnBrk="0" hangingPunct="1"/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90204" pitchFamily="34" charset="0"/>
                        <a:ea typeface="微软雅黑" panose="020B0503020204020204" charset="-122"/>
                        <a:cs typeface="Arial" panose="020B060402020209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703580" y="2783840"/>
            <a:ext cx="768858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Decomposes the source of bad breath gases, directly reducing the production of odor-causing substances</a:t>
            </a:r>
          </a:p>
          <a:p>
            <a:pPr marL="285750" indent="-285750" algn="l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Alleviates oral inflammation</a:t>
            </a:r>
          </a:p>
          <a:p>
            <a:pPr marL="285750" indent="-285750" algn="l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Dual pathway freshening mechanism, reducing inflammatory halitosis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8791628" y="3628989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Powder / Capsule Form</a:t>
            </a: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289800" y="5889625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7442861" y="1488435"/>
            <a:ext cx="4346060" cy="4587275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4237414" y="1488435"/>
            <a:ext cx="2982191" cy="4587275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Oral Freshness Maintenance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文本框 12"/>
          <p:cNvSpPr txBox="1"/>
          <p:nvPr/>
        </p:nvSpPr>
        <p:spPr>
          <a:xfrm>
            <a:off x="4311644" y="5303295"/>
            <a:ext cx="2910242" cy="603633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en-US" altLang="zh-CN" sz="1400" dirty="0">
                <a:solidFill>
                  <a:srgbClr val="404040"/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</a:rPr>
              <a:t>Probiotic intervention significantly reduced VSC levels in patients. </a:t>
            </a:r>
          </a:p>
          <a:p>
            <a:pPr lvl="0">
              <a:lnSpc>
                <a:spcPct val="130000"/>
              </a:lnSpc>
              <a:defRPr/>
            </a:pPr>
            <a:endParaRPr lang="en-US" altLang="zh-CN" sz="1400" dirty="0">
              <a:solidFill>
                <a:srgbClr val="404040"/>
              </a:solidFill>
              <a:latin typeface="Arial" panose="020B0604020202090204" pitchFamily="34" charset="0"/>
              <a:ea typeface="微软雅黑" panose="020B0503020204020204" charset="-122"/>
              <a:cs typeface="Arial" panose="020B060402020209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311644" y="1730354"/>
            <a:ext cx="2833803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rgbClr val="404040"/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</a:rPr>
              <a:t>Improve bad breath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985968" y="1730295"/>
            <a:ext cx="3535221" cy="5835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600" b="1" dirty="0">
                <a:solidFill>
                  <a:srgbClr val="404040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Reduced </a:t>
            </a:r>
            <a:r>
              <a:rPr lang="en-US" altLang="zh-CN" sz="1600" b="1" dirty="0">
                <a:solidFill>
                  <a:srgbClr val="404040"/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  <a:sym typeface="+mn-ea"/>
              </a:rPr>
              <a:t>gingival </a:t>
            </a:r>
            <a:r>
              <a:rPr lang="en-US" altLang="zh-CN" sz="1600" b="1" dirty="0">
                <a:solidFill>
                  <a:srgbClr val="404040"/>
                </a:solidFill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inflammation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7660990" y="5303242"/>
            <a:ext cx="4010666" cy="63463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en-US" altLang="zh-CN" sz="1400" dirty="0">
                <a:solidFill>
                  <a:srgbClr val="404040"/>
                </a:solidFill>
                <a:latin typeface="Arial" panose="020B0604020202090204" pitchFamily="34" charset="0"/>
                <a:ea typeface="微软雅黑" panose="020B0503020204020204" charset="-122"/>
                <a:cs typeface="Arial" panose="020B0604020202090204" pitchFamily="34" charset="0"/>
                <a:sym typeface="+mn-ea"/>
              </a:rPr>
              <a:t>Patients' levels of gingival TNF-α and IL-1β were significantly reduced. 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8238" y="2382920"/>
            <a:ext cx="2560542" cy="2798307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6465" y="2382966"/>
            <a:ext cx="2664183" cy="2798307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7904" y="2365815"/>
            <a:ext cx="2584928" cy="2798307"/>
          </a:xfrm>
          <a:prstGeom prst="rect">
            <a:avLst/>
          </a:prstGeom>
        </p:spPr>
      </p:pic>
      <p:sp>
        <p:nvSpPr>
          <p:cNvPr id="4" name="圆角矩形 3"/>
          <p:cNvSpPr/>
          <p:nvPr/>
        </p:nvSpPr>
        <p:spPr>
          <a:xfrm>
            <a:off x="504825" y="1483995"/>
            <a:ext cx="3365500" cy="4591685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rgbClr val="00B0F0">
                <a:alpha val="5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 pitchFamily="34" charset="0"/>
              <a:ea typeface="黑体" panose="02010609060101010101" charset="-122"/>
              <a:cs typeface="Arial" panose="020B060402020209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90880" y="1837690"/>
            <a:ext cx="278066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b="1" noProof="0" dirty="0">
                <a:ln>
                  <a:noFill/>
                </a:ln>
                <a:solidFill>
                  <a:srgbClr val="053B75"/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  <a:sym typeface="+mn-ea"/>
              </a:rPr>
              <a:t>Research Outcome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053B75"/>
              </a:solidFill>
              <a:effectLst/>
              <a:uLnTx/>
              <a:uFillTx/>
              <a:latin typeface="Arial" panose="020B0604020202090204" pitchFamily="34" charset="0"/>
              <a:ea typeface="黑体" panose="02010609060101010101" charset="-122"/>
              <a:cs typeface="Calibri" panose="020F05020202040302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17855" y="2264410"/>
            <a:ext cx="3139440" cy="33140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Significantly reduced oral volatile sulfur compounds (VSC), addressing bad breath at its source</a:t>
            </a: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Effectively lowered gingival inflammatory markers and improved overall oral health</a:t>
            </a: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Dual mechanism of action ensures long-lasting fresh breath maintenance</a:t>
            </a: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90204" pitchFamily="34" charset="0"/>
                <a:ea typeface="黑体" panose="02010609060101010101" charset="-122"/>
                <a:cs typeface="Arial" panose="020B0604020202090204" pitchFamily="34" charset="0"/>
              </a:rPr>
              <a:t>Provided an innovative solution based on oral microbiota balance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406299212598,&quot;left&quot;:216.5531496062992,&quot;top&quot;:88.37503937007874,&quot;width&quot;:694.7154330708661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406299212598,&quot;left&quot;:216.5531496062992,&quot;top&quot;:88.37503937007874,&quot;width&quot;:694.7154330708661}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7.7,&quot;left&quot;:334.05,&quot;top&quot;:83.4,&quot;width&quot;:582.55}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7.7,&quot;left&quot;:334.05,&quot;top&quot;:83.4,&quot;width&quot;:582.55}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7.7,&quot;left&quot;:334.05,&quot;top&quot;:83.4,&quot;width&quot;:582.55}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7.7,&quot;left&quot;:334.05,&quot;top&quot;:83.4,&quot;width&quot;:582.55}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7.7,&quot;left&quot;:334.05,&quot;top&quot;:83.4,&quot;width&quot;:582.55}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7.7,&quot;left&quot;:334.05,&quot;top&quot;:83.4,&quot;width&quot;:582.55}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7.7,&quot;left&quot;:334.05,&quot;top&quot;:83.4,&quot;width&quot;:582.55}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7.7,&quot;left&quot;:334.05,&quot;top&quot;:83.4,&quot;width&quot;:582.55}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406299212598,&quot;left&quot;:216.5531496062992,&quot;top&quot;:88.37503937007874,&quot;width&quot;:694.7154330708661}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406299212598,&quot;left&quot;:216.5531496062992,&quot;top&quot;:88.37503937007874,&quot;width&quot;:694.7154330708661}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,&quot;left&quot;:334.05,&quot;top&quot;:79.95,&quot;width&quot;:605.55}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,&quot;left&quot;:334.05,&quot;top&quot;:79.95,&quot;width&quot;:605.55}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,&quot;left&quot;:334.05,&quot;top&quot;:79.95,&quot;width&quot;:605.55}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,&quot;left&quot;:334.05,&quot;top&quot;:79.95,&quot;width&quot;:605.55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406299212598,&quot;left&quot;:216.5531496062992,&quot;top&quot;:88.37503937007874,&quot;width&quot;:694.7154330708661}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,&quot;left&quot;:334.05,&quot;top&quot;:79.95,&quot;width&quot;:605.55}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,&quot;left&quot;:334.05,&quot;top&quot;:79.95,&quot;width&quot;:605.55}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,&quot;left&quot;:334.05,&quot;top&quot;:79.95,&quot;width&quot;:605.55}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,&quot;left&quot;:334.05,&quot;top&quot;:79.95,&quot;width&quot;:605.55}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,&quot;left&quot;:334.05,&quot;top&quot;:79.95,&quot;width&quot;:605.55}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,&quot;left&quot;:334.05,&quot;top&quot;:79.95,&quot;width&quot;:605.55}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406299212598,&quot;left&quot;:216.5531496062992,&quot;top&quot;:88.37503937007874,&quot;width&quot;:694.7154330708661}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7.2,&quot;left&quot;:335.1,&quot;top&quot;:83.4,&quot;width&quot;:581.5}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7.2,&quot;left&quot;:335.1,&quot;top&quot;:83.4,&quot;width&quot;:581.5}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7.2,&quot;left&quot;:335.1,&quot;top&quot;:83.4,&quot;width&quot;:581.5}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3,&quot;left&quot;:266.25,&quot;top&quot;:76.55,&quot;width&quot;:666.3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406299212598,&quot;left&quot;:216.5531496062992,&quot;top&quot;:88.37503937007874,&quot;width&quot;:694.7154330708661}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3,&quot;left&quot;:266.25,&quot;top&quot;:76.55,&quot;width&quot;:666.3}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3,&quot;left&quot;:266.25,&quot;top&quot;:76.55,&quot;width&quot;:666.3}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3,&quot;left&quot;:266.25,&quot;top&quot;:76.55,&quot;width&quot;:666.3}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461*93"/>
  <p:tag name="TABLE_ENDDRAG_RECT" val="56*399*461*93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406299212598,&quot;left&quot;:216.5531496062992,&quot;top&quot;:88.37503937007874,&quot;width&quot;:694.7154330708661}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4.53732283464561,&quot;left&quot;:19.224960629921224,&quot;top&quot;:438.9009448818898,&quot;width&quot;:677.7783464566929}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4.53732283464561,&quot;left&quot;:19.224960629921224,&quot;top&quot;:438.9009448818898,&quot;width&quot;:677.7783464566929}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4.53732283464561,&quot;left&quot;:19.224960629921224,&quot;top&quot;:438.9009448818898,&quot;width&quot;:677.7783464566929}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406299212598,&quot;left&quot;:216.5531496062992,&quot;top&quot;:88.37503937007874,&quot;width&quot;:694.7154330708661}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536*101"/>
  <p:tag name="TABLE_ENDDRAG_RECT" val="48*488*536*10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536*101"/>
  <p:tag name="TABLE_ENDDRAG_RECT" val="48*488*536*101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406299212598,&quot;left&quot;:216.5531496062992,&quot;top&quot;:88.37503937007874,&quot;width&quot;:694.7154330708661}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536*101"/>
  <p:tag name="TABLE_ENDDRAG_RECT" val="48*488*536*101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406299212598,&quot;left&quot;:216.5531496062992,&quot;top&quot;:88.37503937007874,&quot;width&quot;:694.7154330708661}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536*101"/>
  <p:tag name="TABLE_ENDDRAG_RECT" val="48*488*536*101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406299212598,&quot;left&quot;:216.5531496062992,&quot;top&quot;:88.37503937007874,&quot;width&quot;:694.7154330708661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4.53732283464561,&quot;left&quot;:19.224960629921224,&quot;top&quot;:438.9009448818898,&quot;width&quot;:677.7783464566929}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4.53732283464561,&quot;left&quot;:19.224960629921224,&quot;top&quot;:438.9009448818898,&quot;width&quot;:677.7783464566929}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4.53732283464561,&quot;left&quot;:19.224960629921224,&quot;top&quot;:438.9009448818898,&quot;width&quot;:677.7783464566929}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4.53732283464561,&quot;left&quot;:19.224960629921224,&quot;top&quot;:438.9009448818898,&quot;width&quot;:677.7783464566929}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659*115"/>
  <p:tag name="TABLE_ENDDRAG_RECT" val="43*407*659*115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4.53732283464561,&quot;left&quot;:19.224960629921224,&quot;top&quot;:438.9009448818898,&quot;width&quot;:677.7783464566929}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53.3,&quot;left&quot;:266.25,&quot;top&quot;:-62.2,&quot;width&quot;:669.5}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53.3,&quot;left&quot;:266.25,&quot;top&quot;:-62.2,&quot;width&quot;:669.5}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53.3,&quot;left&quot;:266.25,&quot;top&quot;:-62.2,&quot;width&quot;:669.5}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53.3,&quot;left&quot;:266.25,&quot;top&quot;:-62.2,&quot;width&quot;:669.5}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53.3,&quot;left&quot;:266.25,&quot;top&quot;:-62.2,&quot;width&quot;:669.5}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53.3,&quot;left&quot;:266.25,&quot;top&quot;:-62.2,&quot;width&quot;:669.5}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53.3,&quot;left&quot;:266.25,&quot;top&quot;:-62.2,&quot;width&quot;:669.5}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4.53732283464561,&quot;left&quot;:19.224960629921224,&quot;top&quot;:438.9009448818898,&quot;width&quot;:677.7783464566929}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3,&quot;left&quot;:266.25,&quot;top&quot;:76.55,&quot;width&quot;:666.3}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3,&quot;left&quot;:266.25,&quot;top&quot;:76.55,&quot;width&quot;:666.3}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3,&quot;left&quot;:266.25,&quot;top&quot;:76.55,&quot;width&quot;:666.3}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3,&quot;left&quot;:266.25,&quot;top&quot;:76.55,&quot;width&quot;:666.3}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3,&quot;left&quot;:266.25,&quot;top&quot;:76.55,&quot;width&quot;:666.3}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3,&quot;left&quot;:266.25,&quot;top&quot;:76.55,&quot;width&quot;:666.3}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3,&quot;left&quot;:266.25,&quot;top&quot;:76.55,&quot;width&quot;:666.3}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3,&quot;left&quot;:266.25,&quot;top&quot;:76.55,&quot;width&quot;:666.3}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3,&quot;left&quot;:266.25,&quot;top&quot;:76.55,&quot;width&quot;:666.3}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3,&quot;left&quot;:266.25,&quot;top&quot;:76.55,&quot;width&quot;:666.3}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3,&quot;left&quot;:266.25,&quot;top&quot;:76.55,&quot;width&quot;:666.3}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3,&quot;left&quot;:266.25,&quot;top&quot;:76.55,&quot;width&quot;:666.3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4.53732283464561,&quot;left&quot;:19.224960629921224,&quot;top&quot;:438.9009448818898,&quot;width&quot;:677.7783464566929}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4.53732283464561,&quot;left&quot;:19.224960629921224,&quot;top&quot;:438.9009448818898,&quot;width&quot;:677.7783464566929}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4.53732283464561,&quot;left&quot;:19.224960629921224,&quot;top&quot;:438.9009448818898,&quot;width&quot;:677.7783464566929}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4.55,&quot;left&quot;:266.25,&quot;top&quot;:76.55,&quot;width&quot;:666.3}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7,&quot;left&quot;:266.25,&quot;top&quot;:76.55,&quot;width&quot;:687.7833070866142}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4.53732283464561,&quot;left&quot;:19.224960629921224,&quot;top&quot;:438.9009448818898,&quot;width&quot;:677.7783464566929}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4.53732283464561,&quot;left&quot;:19.224960629921224,&quot;top&quot;:438.9009448818898,&quot;width&quot;:677.7783464566929}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4.53732283464561,&quot;left&quot;:19.224960629921224,&quot;top&quot;:438.9009448818898,&quot;width&quot;:677.7783464566929}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316*26"/>
  <p:tag name="TABLE_ENDDRAG_RECT" val="55*441*316*26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444*49"/>
  <p:tag name="TABLE_ENDDRAG_RECT" val="67*398*444*49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7,&quot;left&quot;:266.25,&quot;top&quot;:76.55,&quot;width&quot;:687.7833070866142}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7,&quot;left&quot;:266.25,&quot;top&quot;:76.55,&quot;width&quot;:687.7833070866142}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7,&quot;left&quot;:266.25,&quot;top&quot;:76.55,&quot;width&quot;:687.7833070866142}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7,&quot;left&quot;:266.25,&quot;top&quot;:76.55,&quot;width&quot;:687.7833070866142}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7,&quot;left&quot;:266.25,&quot;top&quot;:76.55,&quot;width&quot;:687.7833070866142}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7,&quot;left&quot;:266.25,&quot;top&quot;:76.55,&quot;width&quot;:687.7833070866142}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7,&quot;left&quot;:266.25,&quot;top&quot;:76.55,&quot;width&quot;:687.7833070866142}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7,&quot;left&quot;:266.25,&quot;top&quot;:76.55,&quot;width&quot;:687.7833070866142}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7,&quot;left&quot;:266.25,&quot;top&quot;:76.55,&quot;width&quot;:687.7833070866142}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7,&quot;left&quot;:266.25,&quot;top&quot;:76.55,&quot;width&quot;:687.7833070866142}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7,&quot;left&quot;:266.25,&quot;top&quot;:76.55,&quot;width&quot;:687.7833070866142}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7,&quot;left&quot;:266.25,&quot;top&quot;:76.55,&quot;width&quot;:687.7833070866142}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7,&quot;left&quot;:266.25,&quot;top&quot;:76.55,&quot;width&quot;:687.7833070866142}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7,&quot;left&quot;:266.25,&quot;top&quot;:76.55,&quot;width&quot;:687.7833070866142}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7,&quot;left&quot;:266.25,&quot;top&quot;:76.55,&quot;width&quot;:687.7833070866142}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7,&quot;left&quot;:266.25,&quot;top&quot;:76.55,&quot;width&quot;:687.7833070866142}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7,&quot;left&quot;:266.25,&quot;top&quot;:76.55,&quot;width&quot;:687.7833070866142}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316*26"/>
  <p:tag name="TABLE_ENDDRAG_RECT" val="55*441*316*26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412*66"/>
  <p:tag name="TABLE_ENDDRAG_RECT" val="67*398*412*66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316*26"/>
  <p:tag name="TABLE_ENDDRAG_RECT" val="55*441*316*2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406299212598,&quot;left&quot;:216.5531496062992,&quot;top&quot;:88.37503937007874,&quot;width&quot;:694.7154330708661}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387*43"/>
  <p:tag name="TABLE_ENDDRAG_RECT" val="67*398*387*43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1.5014960629924,&quot;left&quot;:348.08417322834646,&quot;top&quot;:165.49031496062986,&quot;width&quot;:595.1541732283465}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1.5014960629924,&quot;left&quot;:348.08417322834646,&quot;top&quot;:165.49031496062986,&quot;width&quot;:595.1541732283465}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1.5014960629924,&quot;left&quot;:348.08417322834646,&quot;top&quot;:165.49031496062986,&quot;width&quot;:595.1541732283465}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1.5014960629924,&quot;left&quot;:348.08417322834646,&quot;top&quot;:165.49031496062986,&quot;width&quot;:595.1541732283465}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4.53732283464561,&quot;left&quot;:19.224960629921224,&quot;top&quot;:438.9009448818898,&quot;width&quot;:677.7783464566929}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4.53732283464561,&quot;left&quot;:19.224960629921224,&quot;top&quot;:438.9009448818898,&quot;width&quot;:677.7783464566929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406299212598,&quot;left&quot;:216.5531496062992,&quot;top&quot;:88.37503937007874,&quot;width&quot;:694.7154330708661}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4.53732283464561,&quot;left&quot;:19.224960629921224,&quot;top&quot;:438.9009448818898,&quot;width&quot;:677.7783464566929}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571*114"/>
  <p:tag name="TABLE_ENDDRAG_RECT" val="47*389*571*114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571*114"/>
  <p:tag name="TABLE_ENDDRAG_RECT" val="47*389*571*114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5.9729921259842,&quot;left&quot;:381.38669291338584,&quot;top&quot;:179.53937007874015,&quot;width&quot;:541.8538582677164}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5.9729921259842,&quot;left&quot;:381.38669291338584,&quot;top&quot;:179.53937007874015,&quot;width&quot;:541.8538582677164}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5.9729921259842,&quot;left&quot;:381.38669291338584,&quot;top&quot;:179.53937007874015,&quot;width&quot;:541.8538582677164}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5.9729921259842,&quot;left&quot;:381.38669291338584,&quot;top&quot;:179.53937007874015,&quot;width&quot;:541.8538582677164}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406299212598,&quot;left&quot;:216.5531496062992,&quot;top&quot;:88.37503937007874,&quot;width&quot;:694.7154330708661}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571*114"/>
  <p:tag name="TABLE_ENDDRAG_RECT" val="47*389*571*114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571*114"/>
  <p:tag name="TABLE_ENDDRAG_RECT" val="47*389*571*114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4.53732283464561,&quot;left&quot;:19.224960629921224,&quot;top&quot;:438.9009448818898,&quot;width&quot;:677.7783464566929}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4.53732283464561,&quot;left&quot;:19.224960629921224,&quot;top&quot;:438.9009448818898,&quot;width&quot;:677.7783464566929}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4.53732283464561,&quot;left&quot;:19.224960629921224,&quot;top&quot;:438.9009448818898,&quot;width&quot;:677.7783464566929}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1.1,&quot;left&quot;:330.6,&quot;top&quot;:83.4,&quot;width&quot;:587.1}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1.1,&quot;left&quot;:330.6,&quot;top&quot;:83.4,&quot;width&quot;:587.1}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1.1,&quot;left&quot;:330.6,&quot;top&quot;:83.4,&quot;width&quot;:587.1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406299212598,&quot;left&quot;:216.5531496062992,&quot;top&quot;:88.37503937007874,&quot;width&quot;:694.7154330708661}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1.1,&quot;left&quot;:330.6,&quot;top&quot;:83.4,&quot;width&quot;:587.1}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1.1,&quot;left&quot;:330.6,&quot;top&quot;:83.4,&quot;width&quot;:587.1}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1.1,&quot;left&quot;:330.6,&quot;top&quot;:83.4,&quot;width&quot;:587.1}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1.1,&quot;left&quot;:330.6,&quot;top&quot;:83.4,&quot;width&quot;:587.1}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1.1,&quot;left&quot;:330.6,&quot;top&quot;:83.4,&quot;width&quot;:587.1}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1.1,&quot;left&quot;:330.6,&quot;top&quot;:83.4,&quot;width&quot;:587.1}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1.1,&quot;left&quot;:330.6,&quot;top&quot;:83.4,&quot;width&quot;:587.1}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1.1,&quot;left&quot;:330.6,&quot;top&quot;:83.4,&quot;width&quot;:587.1}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1.1,&quot;left&quot;:330.6,&quot;top&quot;:83.4,&quot;width&quot;:587.1}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1.1,&quot;left&quot;:330.6,&quot;top&quot;:83.4,&quot;width&quot;:587.1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406299212598,&quot;left&quot;:216.5531496062992,&quot;top&quot;:88.37503937007874,&quot;width&quot;:694.7154330708661}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1.1,&quot;left&quot;:330.6,&quot;top&quot;:83.4,&quot;width&quot;:587.1}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1.1,&quot;left&quot;:330.6,&quot;top&quot;:83.4,&quot;width&quot;:587.1}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1.1,&quot;left&quot;:330.6,&quot;top&quot;:83.4,&quot;width&quot;:587.1}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1.1,&quot;left&quot;:330.6,&quot;top&quot;:83.4,&quot;width&quot;:587.1}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9.3,&quot;left&quot;:335.1,&quot;top&quot;:83.4,&quot;width&quot;:581.5}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9.3,&quot;left&quot;:335.1,&quot;top&quot;:83.4,&quot;width&quot;:581.5}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9.3,&quot;left&quot;:335.1,&quot;top&quot;:83.4,&quot;width&quot;:581.5}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9.3,&quot;left&quot;:335.1,&quot;top&quot;:83.4,&quot;width&quot;:581.5}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9.3,&quot;left&quot;:335.1,&quot;top&quot;:83.4,&quot;width&quot;:581.5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406299212598,&quot;left&quot;:216.5531496062992,&quot;top&quot;:88.37503937007874,&quot;width&quot;:694.7154330708661}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9.3,&quot;left&quot;:335.1,&quot;top&quot;:83.4,&quot;width&quot;:581.5}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9.3,&quot;left&quot;:335.1,&quot;top&quot;:83.4,&quot;width&quot;:581.5}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9.3,&quot;left&quot;:335.1,&quot;top&quot;:83.4,&quot;width&quot;:581.5}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7.5,&quot;left&quot;:334.05,&quot;top&quot;:83.4,&quot;width&quot;:582.55}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7.5,&quot;left&quot;:334.05,&quot;top&quot;:83.4,&quot;width&quot;:582.55}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7.5,&quot;left&quot;:334.05,&quot;top&quot;:83.4,&quot;width&quot;:582.55}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7.5,&quot;left&quot;:334.05,&quot;top&quot;:83.4,&quot;width&quot;:582.55}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7.5,&quot;left&quot;:334.05,&quot;top&quot;:83.4,&quot;width&quot;:582.55}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7.5,&quot;left&quot;:334.05,&quot;top&quot;:83.4,&quot;width&quot;:582.55}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9.3,&quot;left&quot;:335.1,&quot;top&quot;:83.4,&quot;width&quot;:581.5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15.6406299212598,&quot;left&quot;:216.5531496062992,&quot;top&quot;:88.37503937007874,&quot;width&quot;:694.7154330708661}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49.3,&quot;left&quot;:335.1,&quot;top&quot;:83.4,&quot;width&quot;:581.5}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7.2,&quot;left&quot;:335.1,&quot;top&quot;:83.4,&quot;width&quot;:603.4}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7.2,&quot;left&quot;:335.1,&quot;top&quot;:83.4,&quot;width&quot;:603.4}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7.2,&quot;left&quot;:335.1,&quot;top&quot;:83.4,&quot;width&quot;:581.5}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7.2,&quot;left&quot;:335.1,&quot;top&quot;:83.4,&quot;width&quot;:603.4}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7.2,&quot;left&quot;:335.1,&quot;top&quot;:83.4,&quot;width&quot;:603.4}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7.2,&quot;left&quot;:335.1,&quot;top&quot;:83.4,&quot;width&quot;:603.4}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7.2,&quot;left&quot;:335.1,&quot;top&quot;:83.4,&quot;width&quot;:603.4}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7.7,&quot;left&quot;:334.05,&quot;top&quot;:83.4,&quot;width&quot;:582.55}"/>
</p:tagLst>
</file>

<file path=ppt/theme/theme1.xml><?xml version="1.0" encoding="utf-8"?>
<a:theme xmlns:a="http://schemas.openxmlformats.org/drawingml/2006/main" name="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2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7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2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4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1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10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11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7.xml><?xml version="1.0" encoding="utf-8"?>
<a:theme xmlns:a="http://schemas.openxmlformats.org/drawingml/2006/main" name="12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8.xml><?xml version="1.0" encoding="utf-8"?>
<a:theme xmlns:a="http://schemas.openxmlformats.org/drawingml/2006/main" name="13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9.xml><?xml version="1.0" encoding="utf-8"?>
<a:theme xmlns:a="http://schemas.openxmlformats.org/drawingml/2006/main" name="9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中文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16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1.xml><?xml version="1.0" encoding="utf-8"?>
<a:theme xmlns:a="http://schemas.openxmlformats.org/drawingml/2006/main" name="18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2.xml><?xml version="1.0" encoding="utf-8"?>
<a:theme xmlns:a="http://schemas.openxmlformats.org/drawingml/2006/main" name="4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3.xml><?xml version="1.0" encoding="utf-8"?>
<a:theme xmlns:a="http://schemas.openxmlformats.org/drawingml/2006/main" name="1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4.xml><?xml version="1.0" encoding="utf-8"?>
<a:theme xmlns:a="http://schemas.openxmlformats.org/drawingml/2006/main" name="5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5.xml><?xml version="1.0" encoding="utf-8"?>
<a:theme xmlns:a="http://schemas.openxmlformats.org/drawingml/2006/main" name="4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6.xml><?xml version="1.0" encoding="utf-8"?>
<a:theme xmlns:a="http://schemas.openxmlformats.org/drawingml/2006/main" name="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7.xml><?xml version="1.0" encoding="utf-8"?>
<a:theme xmlns:a="http://schemas.openxmlformats.org/drawingml/2006/main" name="2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8.xml><?xml version="1.0" encoding="utf-8"?>
<a:theme xmlns:a="http://schemas.openxmlformats.org/drawingml/2006/main" name="1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9.xml><?xml version="1.0" encoding="utf-8"?>
<a:theme xmlns:a="http://schemas.openxmlformats.org/drawingml/2006/main" name="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0.xml><?xml version="1.0" encoding="utf-8"?>
<a:theme xmlns:a="http://schemas.openxmlformats.org/drawingml/2006/main" name="6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1.xml><?xml version="1.0" encoding="utf-8"?>
<a:theme xmlns:a="http://schemas.openxmlformats.org/drawingml/2006/main" name="18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2.xml><?xml version="1.0" encoding="utf-8"?>
<a:theme xmlns:a="http://schemas.openxmlformats.org/drawingml/2006/main" name="8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3.xml><?xml version="1.0" encoding="utf-8"?>
<a:theme xmlns:a="http://schemas.openxmlformats.org/drawingml/2006/main" name="1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4.xml><?xml version="1.0" encoding="utf-8"?>
<a:theme xmlns:a="http://schemas.openxmlformats.org/drawingml/2006/main" name="14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5.xml><?xml version="1.0" encoding="utf-8"?>
<a:theme xmlns:a="http://schemas.openxmlformats.org/drawingml/2006/main" name="5_Office 主题">
  <a:themeElements>
    <a:clrScheme name="">
      <a:dk1>
        <a:srgbClr val="000000"/>
      </a:dk1>
      <a:lt1>
        <a:srgbClr val="FFFFFF"/>
      </a:lt1>
      <a:dk2>
        <a:srgbClr val="FAFAFA"/>
      </a:dk2>
      <a:lt2>
        <a:srgbClr val="FFFFFF"/>
      </a:lt2>
      <a:accent1>
        <a:srgbClr val="C30000"/>
      </a:accent1>
      <a:accent2>
        <a:srgbClr val="3B3E4D"/>
      </a:accent2>
      <a:accent3>
        <a:srgbClr val="C30000"/>
      </a:accent3>
      <a:accent4>
        <a:srgbClr val="3B3E4D"/>
      </a:accent4>
      <a:accent5>
        <a:srgbClr val="C30000"/>
      </a:accent5>
      <a:accent6>
        <a:srgbClr val="3B3E4D"/>
      </a:accent6>
      <a:hlink>
        <a:srgbClr val="5FCBFB"/>
      </a:hlink>
      <a:folHlink>
        <a:srgbClr val="B759B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6.xml><?xml version="1.0" encoding="utf-8"?>
<a:theme xmlns:a="http://schemas.openxmlformats.org/drawingml/2006/main" name="15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7.xml><?xml version="1.0" encoding="utf-8"?>
<a:theme xmlns:a="http://schemas.openxmlformats.org/drawingml/2006/main" name="17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8.xml><?xml version="1.0" encoding="utf-8"?>
<a:theme xmlns:a="http://schemas.openxmlformats.org/drawingml/2006/main" name="19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9.xml><?xml version="1.0" encoding="utf-8"?>
<a:theme xmlns:a="http://schemas.openxmlformats.org/drawingml/2006/main" name="21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0.xml><?xml version="1.0" encoding="utf-8"?>
<a:theme xmlns:a="http://schemas.openxmlformats.org/drawingml/2006/main" name="22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1.xml><?xml version="1.0" encoding="utf-8"?>
<a:theme xmlns:a="http://schemas.openxmlformats.org/drawingml/2006/main" name="23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2.xml><?xml version="1.0" encoding="utf-8"?>
<a:theme xmlns:a="http://schemas.openxmlformats.org/drawingml/2006/main" name="20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4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3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10519</Words>
  <Application>Microsoft Macintosh PowerPoint</Application>
  <PresentationFormat>宽屏</PresentationFormat>
  <Paragraphs>1894</Paragraphs>
  <Slides>97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42</vt:i4>
      </vt:variant>
      <vt:variant>
        <vt:lpstr>幻灯片标题</vt:lpstr>
      </vt:variant>
      <vt:variant>
        <vt:i4>97</vt:i4>
      </vt:variant>
    </vt:vector>
  </HeadingPairs>
  <TitlesOfParts>
    <vt:vector size="152" baseType="lpstr">
      <vt:lpstr>黑体</vt:lpstr>
      <vt:lpstr>思源黑体 CN Bold</vt:lpstr>
      <vt:lpstr>微软雅黑</vt:lpstr>
      <vt:lpstr>Arial Bold</vt:lpstr>
      <vt:lpstr>Arial Bold Italic</vt:lpstr>
      <vt:lpstr>Arial Italic</vt:lpstr>
      <vt:lpstr>Arial Regular</vt:lpstr>
      <vt:lpstr>Times New Roman Bold</vt:lpstr>
      <vt:lpstr>Arial</vt:lpstr>
      <vt:lpstr>Arial Black</vt:lpstr>
      <vt:lpstr>Calibri</vt:lpstr>
      <vt:lpstr>Times New Roman</vt:lpstr>
      <vt:lpstr>Wingdings</vt:lpstr>
      <vt:lpstr>English</vt:lpstr>
      <vt:lpstr>中文</vt:lpstr>
      <vt:lpstr>1_English</vt:lpstr>
      <vt:lpstr>2_English</vt:lpstr>
      <vt:lpstr>3_English</vt:lpstr>
      <vt:lpstr>4_English</vt:lpstr>
      <vt:lpstr>English</vt:lpstr>
      <vt:lpstr>3_English</vt:lpstr>
      <vt:lpstr>8_English</vt:lpstr>
      <vt:lpstr>2_English</vt:lpstr>
      <vt:lpstr>7_English</vt:lpstr>
      <vt:lpstr>2_English</vt:lpstr>
      <vt:lpstr>4_English</vt:lpstr>
      <vt:lpstr>1_English</vt:lpstr>
      <vt:lpstr>10_English</vt:lpstr>
      <vt:lpstr>11_English</vt:lpstr>
      <vt:lpstr>12_English</vt:lpstr>
      <vt:lpstr>13_English</vt:lpstr>
      <vt:lpstr>9_English</vt:lpstr>
      <vt:lpstr>16_English</vt:lpstr>
      <vt:lpstr>18_English</vt:lpstr>
      <vt:lpstr>4_English</vt:lpstr>
      <vt:lpstr>1_English</vt:lpstr>
      <vt:lpstr>5_English</vt:lpstr>
      <vt:lpstr>4_English</vt:lpstr>
      <vt:lpstr>English</vt:lpstr>
      <vt:lpstr>2_English</vt:lpstr>
      <vt:lpstr>1_English</vt:lpstr>
      <vt:lpstr>English</vt:lpstr>
      <vt:lpstr>6_English</vt:lpstr>
      <vt:lpstr>18_English</vt:lpstr>
      <vt:lpstr>8_English</vt:lpstr>
      <vt:lpstr>1_English</vt:lpstr>
      <vt:lpstr>14_English</vt:lpstr>
      <vt:lpstr>5_Office 主题</vt:lpstr>
      <vt:lpstr>15_English</vt:lpstr>
      <vt:lpstr>17_English</vt:lpstr>
      <vt:lpstr>19_English</vt:lpstr>
      <vt:lpstr>21_English</vt:lpstr>
      <vt:lpstr>22_English</vt:lpstr>
      <vt:lpstr>23_English</vt:lpstr>
      <vt:lpstr>20_English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张孙睿</dc:creator>
  <cp:lastModifiedBy>yao dong</cp:lastModifiedBy>
  <cp:revision>24</cp:revision>
  <dcterms:created xsi:type="dcterms:W3CDTF">2026-02-03T06:10:06Z</dcterms:created>
  <dcterms:modified xsi:type="dcterms:W3CDTF">2026-02-03T06:32:04Z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2052-12.1.24703.24703</vt:lpwstr>
  </property>
  <property fmtid="{D5CDD505-2E9C-101B-9397-08002B2CF9AE}" pid="3" name="ICV">
    <vt:lpwstr>6EF8658A973988B23E91816922C406B2_43</vt:lpwstr>
  </property>
</Properties>
</file>

<file path=docProps/thumbnail.jpeg>
</file>